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9" r:id="rId3"/>
    <p:sldId id="259" r:id="rId4"/>
    <p:sldId id="260" r:id="rId5"/>
    <p:sldId id="267" r:id="rId6"/>
    <p:sldId id="270" r:id="rId7"/>
    <p:sldId id="261" r:id="rId8"/>
    <p:sldId id="271" r:id="rId9"/>
    <p:sldId id="262" r:id="rId10"/>
    <p:sldId id="263" r:id="rId11"/>
    <p:sldId id="264" r:id="rId12"/>
    <p:sldId id="268" r:id="rId13"/>
    <p:sldId id="265" r:id="rId14"/>
    <p:sldId id="266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615" autoAdjust="0"/>
    <p:restoredTop sz="90985" autoAdjust="0"/>
  </p:normalViewPr>
  <p:slideViewPr>
    <p:cSldViewPr>
      <p:cViewPr varScale="1">
        <p:scale>
          <a:sx n="58" d="100"/>
          <a:sy n="58" d="100"/>
        </p:scale>
        <p:origin x="78" y="2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134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242" name="Group 50"/>
          <p:cNvGrpSpPr>
            <a:grpSpLocks/>
          </p:cNvGrpSpPr>
          <p:nvPr/>
        </p:nvGrpSpPr>
        <p:grpSpPr bwMode="auto">
          <a:xfrm>
            <a:off x="0" y="-14288"/>
            <a:ext cx="9155113" cy="6884988"/>
            <a:chOff x="0" y="-9"/>
            <a:chExt cx="5767" cy="4337"/>
          </a:xfrm>
        </p:grpSpPr>
        <p:sp>
          <p:nvSpPr>
            <p:cNvPr id="8196" name="Freeform 4"/>
            <p:cNvSpPr>
              <a:spLocks/>
            </p:cNvSpPr>
            <p:nvPr/>
          </p:nvSpPr>
          <p:spPr bwMode="hidden">
            <a:xfrm>
              <a:off x="1632" y="-5"/>
              <a:ext cx="1737" cy="4333"/>
            </a:xfrm>
            <a:custGeom>
              <a:avLst/>
              <a:gdLst/>
              <a:ahLst/>
              <a:cxnLst>
                <a:cxn ang="0">
                  <a:pos x="494" y="4309"/>
                </a:cxn>
                <a:cxn ang="0">
                  <a:pos x="1737" y="4320"/>
                </a:cxn>
                <a:cxn ang="0">
                  <a:pos x="524" y="0"/>
                </a:cxn>
                <a:cxn ang="0">
                  <a:pos x="0" y="7"/>
                </a:cxn>
                <a:cxn ang="0">
                  <a:pos x="494" y="4309"/>
                </a:cxn>
              </a:cxnLst>
              <a:rect l="0" t="0" r="r" b="b"/>
              <a:pathLst>
                <a:path w="1737" h="4320">
                  <a:moveTo>
                    <a:pt x="494" y="4309"/>
                  </a:moveTo>
                  <a:lnTo>
                    <a:pt x="1737" y="43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30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197" name="Freeform 5"/>
            <p:cNvSpPr>
              <a:spLocks/>
            </p:cNvSpPr>
            <p:nvPr/>
          </p:nvSpPr>
          <p:spPr bwMode="hidden">
            <a:xfrm>
              <a:off x="0" y="-7"/>
              <a:ext cx="1737" cy="4329"/>
            </a:xfrm>
            <a:custGeom>
              <a:avLst/>
              <a:gdLst/>
              <a:ahLst/>
              <a:cxnLst>
                <a:cxn ang="0">
                  <a:pos x="494" y="4309"/>
                </a:cxn>
                <a:cxn ang="0">
                  <a:pos x="1737" y="4320"/>
                </a:cxn>
                <a:cxn ang="0">
                  <a:pos x="524" y="0"/>
                </a:cxn>
                <a:cxn ang="0">
                  <a:pos x="0" y="7"/>
                </a:cxn>
                <a:cxn ang="0">
                  <a:pos x="494" y="4309"/>
                </a:cxn>
              </a:cxnLst>
              <a:rect l="0" t="0" r="r" b="b"/>
              <a:pathLst>
                <a:path w="1737" h="4320">
                  <a:moveTo>
                    <a:pt x="494" y="4309"/>
                  </a:moveTo>
                  <a:lnTo>
                    <a:pt x="1737" y="43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30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198" name="Freeform 6"/>
            <p:cNvSpPr>
              <a:spLocks/>
            </p:cNvSpPr>
            <p:nvPr/>
          </p:nvSpPr>
          <p:spPr bwMode="hidden">
            <a:xfrm>
              <a:off x="3744" y="-4"/>
              <a:ext cx="1739" cy="4330"/>
            </a:xfrm>
            <a:custGeom>
              <a:avLst/>
              <a:gdLst/>
              <a:ahLst/>
              <a:cxnLst>
                <a:cxn ang="0">
                  <a:pos x="494" y="4415"/>
                </a:cxn>
                <a:cxn ang="0">
                  <a:pos x="1739" y="4420"/>
                </a:cxn>
                <a:cxn ang="0">
                  <a:pos x="524" y="0"/>
                </a:cxn>
                <a:cxn ang="0">
                  <a:pos x="0" y="7"/>
                </a:cxn>
                <a:cxn ang="0">
                  <a:pos x="494" y="4415"/>
                </a:cxn>
              </a:cxnLst>
              <a:rect l="0" t="0" r="r" b="b"/>
              <a:pathLst>
                <a:path w="1739" h="4420">
                  <a:moveTo>
                    <a:pt x="494" y="4415"/>
                  </a:moveTo>
                  <a:lnTo>
                    <a:pt x="1739" y="44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415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199" name="Freeform 7"/>
            <p:cNvSpPr>
              <a:spLocks/>
            </p:cNvSpPr>
            <p:nvPr/>
          </p:nvSpPr>
          <p:spPr bwMode="hidden">
            <a:xfrm>
              <a:off x="1920" y="-9"/>
              <a:ext cx="2080" cy="4324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1870" y="4338"/>
                </a:cxn>
                <a:cxn ang="0">
                  <a:pos x="2080" y="4338"/>
                </a:cxn>
                <a:cxn ang="0">
                  <a:pos x="1033" y="0"/>
                </a:cxn>
                <a:cxn ang="0">
                  <a:pos x="0" y="7"/>
                </a:cxn>
              </a:cxnLst>
              <a:rect l="0" t="0" r="r" b="b"/>
              <a:pathLst>
                <a:path w="2080" h="4338">
                  <a:moveTo>
                    <a:pt x="0" y="7"/>
                  </a:moveTo>
                  <a:lnTo>
                    <a:pt x="1870" y="4338"/>
                  </a:lnTo>
                  <a:lnTo>
                    <a:pt x="2080" y="4338"/>
                  </a:lnTo>
                  <a:lnTo>
                    <a:pt x="1033" y="0"/>
                  </a:lnTo>
                  <a:lnTo>
                    <a:pt x="0" y="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03" name="Freeform 11"/>
            <p:cNvSpPr>
              <a:spLocks/>
            </p:cNvSpPr>
            <p:nvPr/>
          </p:nvSpPr>
          <p:spPr bwMode="hidden">
            <a:xfrm>
              <a:off x="117" y="97"/>
              <a:ext cx="3504" cy="1536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04" name="Freeform 12"/>
            <p:cNvSpPr>
              <a:spLocks/>
            </p:cNvSpPr>
            <p:nvPr/>
          </p:nvSpPr>
          <p:spPr bwMode="hidden">
            <a:xfrm rot="2702961" flipH="1">
              <a:off x="810" y="766"/>
              <a:ext cx="2544" cy="1008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05" name="Freeform 13"/>
            <p:cNvSpPr>
              <a:spLocks/>
            </p:cNvSpPr>
            <p:nvPr/>
          </p:nvSpPr>
          <p:spPr bwMode="hidden">
            <a:xfrm>
              <a:off x="83" y="49"/>
              <a:ext cx="3504" cy="1536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06" name="Freeform 14"/>
            <p:cNvSpPr>
              <a:spLocks/>
            </p:cNvSpPr>
            <p:nvPr/>
          </p:nvSpPr>
          <p:spPr bwMode="hidden">
            <a:xfrm rot="-2895842">
              <a:off x="-984" y="1041"/>
              <a:ext cx="3504" cy="1536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07" name="Freeform 15"/>
            <p:cNvSpPr>
              <a:spLocks/>
            </p:cNvSpPr>
            <p:nvPr/>
          </p:nvSpPr>
          <p:spPr bwMode="hidden">
            <a:xfrm rot="-2305141">
              <a:off x="1331" y="913"/>
              <a:ext cx="3594" cy="1735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08" name="Freeform 16"/>
            <p:cNvSpPr>
              <a:spLocks/>
            </p:cNvSpPr>
            <p:nvPr/>
          </p:nvSpPr>
          <p:spPr bwMode="hidden">
            <a:xfrm rot="2084418" flipH="1">
              <a:off x="1859" y="865"/>
              <a:ext cx="3504" cy="1536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09" name="Freeform 17"/>
            <p:cNvSpPr>
              <a:spLocks/>
            </p:cNvSpPr>
            <p:nvPr/>
          </p:nvSpPr>
          <p:spPr bwMode="hidden">
            <a:xfrm>
              <a:off x="4250" y="-7"/>
              <a:ext cx="1089" cy="2285"/>
            </a:xfrm>
            <a:custGeom>
              <a:avLst/>
              <a:gdLst/>
              <a:ahLst/>
              <a:cxnLst>
                <a:cxn ang="0">
                  <a:pos x="0" y="2265"/>
                </a:cxn>
                <a:cxn ang="0">
                  <a:pos x="1030" y="0"/>
                </a:cxn>
                <a:cxn ang="0">
                  <a:pos x="1089" y="0"/>
                </a:cxn>
                <a:cxn ang="0">
                  <a:pos x="37" y="2285"/>
                </a:cxn>
                <a:cxn ang="0">
                  <a:pos x="0" y="2265"/>
                </a:cxn>
              </a:cxnLst>
              <a:rect l="0" t="0" r="r" b="b"/>
              <a:pathLst>
                <a:path w="1089" h="2285">
                  <a:moveTo>
                    <a:pt x="0" y="2265"/>
                  </a:moveTo>
                  <a:cubicBezTo>
                    <a:pt x="438" y="996"/>
                    <a:pt x="865" y="377"/>
                    <a:pt x="1030" y="0"/>
                  </a:cubicBezTo>
                  <a:cubicBezTo>
                    <a:pt x="1030" y="0"/>
                    <a:pt x="1059" y="0"/>
                    <a:pt x="1089" y="0"/>
                  </a:cubicBezTo>
                  <a:cubicBezTo>
                    <a:pt x="565" y="834"/>
                    <a:pt x="181" y="1853"/>
                    <a:pt x="37" y="2285"/>
                  </a:cubicBezTo>
                  <a:cubicBezTo>
                    <a:pt x="37" y="2285"/>
                    <a:pt x="0" y="2265"/>
                    <a:pt x="0" y="2265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10" name="Rectangle 18"/>
            <p:cNvSpPr>
              <a:spLocks noChangeArrowheads="1"/>
            </p:cNvSpPr>
            <p:nvPr/>
          </p:nvSpPr>
          <p:spPr bwMode="invGray">
            <a:xfrm>
              <a:off x="0" y="2441"/>
              <a:ext cx="5760" cy="43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12" name="Freeform 20"/>
            <p:cNvSpPr>
              <a:spLocks/>
            </p:cNvSpPr>
            <p:nvPr/>
          </p:nvSpPr>
          <p:spPr bwMode="invGray">
            <a:xfrm>
              <a:off x="1632" y="2487"/>
              <a:ext cx="1737" cy="382"/>
            </a:xfrm>
            <a:custGeom>
              <a:avLst/>
              <a:gdLst/>
              <a:ahLst/>
              <a:cxnLst>
                <a:cxn ang="0">
                  <a:pos x="494" y="4309"/>
                </a:cxn>
                <a:cxn ang="0">
                  <a:pos x="1737" y="4320"/>
                </a:cxn>
                <a:cxn ang="0">
                  <a:pos x="524" y="0"/>
                </a:cxn>
                <a:cxn ang="0">
                  <a:pos x="0" y="7"/>
                </a:cxn>
                <a:cxn ang="0">
                  <a:pos x="494" y="4309"/>
                </a:cxn>
              </a:cxnLst>
              <a:rect l="0" t="0" r="r" b="b"/>
              <a:pathLst>
                <a:path w="1737" h="4320">
                  <a:moveTo>
                    <a:pt x="494" y="4309"/>
                  </a:moveTo>
                  <a:lnTo>
                    <a:pt x="1737" y="43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30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13" name="Freeform 21"/>
            <p:cNvSpPr>
              <a:spLocks/>
            </p:cNvSpPr>
            <p:nvPr/>
          </p:nvSpPr>
          <p:spPr bwMode="invGray">
            <a:xfrm>
              <a:off x="0" y="2487"/>
              <a:ext cx="1737" cy="381"/>
            </a:xfrm>
            <a:custGeom>
              <a:avLst/>
              <a:gdLst/>
              <a:ahLst/>
              <a:cxnLst>
                <a:cxn ang="0">
                  <a:pos x="494" y="4309"/>
                </a:cxn>
                <a:cxn ang="0">
                  <a:pos x="1737" y="4320"/>
                </a:cxn>
                <a:cxn ang="0">
                  <a:pos x="524" y="0"/>
                </a:cxn>
                <a:cxn ang="0">
                  <a:pos x="0" y="7"/>
                </a:cxn>
                <a:cxn ang="0">
                  <a:pos x="494" y="4309"/>
                </a:cxn>
              </a:cxnLst>
              <a:rect l="0" t="0" r="r" b="b"/>
              <a:pathLst>
                <a:path w="1737" h="4320">
                  <a:moveTo>
                    <a:pt x="494" y="4309"/>
                  </a:moveTo>
                  <a:lnTo>
                    <a:pt x="1737" y="43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30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14" name="Freeform 22"/>
            <p:cNvSpPr>
              <a:spLocks/>
            </p:cNvSpPr>
            <p:nvPr/>
          </p:nvSpPr>
          <p:spPr bwMode="invGray">
            <a:xfrm>
              <a:off x="3744" y="2487"/>
              <a:ext cx="1739" cy="382"/>
            </a:xfrm>
            <a:custGeom>
              <a:avLst/>
              <a:gdLst/>
              <a:ahLst/>
              <a:cxnLst>
                <a:cxn ang="0">
                  <a:pos x="494" y="4415"/>
                </a:cxn>
                <a:cxn ang="0">
                  <a:pos x="1739" y="4420"/>
                </a:cxn>
                <a:cxn ang="0">
                  <a:pos x="524" y="0"/>
                </a:cxn>
                <a:cxn ang="0">
                  <a:pos x="0" y="7"/>
                </a:cxn>
                <a:cxn ang="0">
                  <a:pos x="494" y="4415"/>
                </a:cxn>
              </a:cxnLst>
              <a:rect l="0" t="0" r="r" b="b"/>
              <a:pathLst>
                <a:path w="1739" h="4420">
                  <a:moveTo>
                    <a:pt x="494" y="4415"/>
                  </a:moveTo>
                  <a:lnTo>
                    <a:pt x="1739" y="44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415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15" name="Freeform 23"/>
            <p:cNvSpPr>
              <a:spLocks/>
            </p:cNvSpPr>
            <p:nvPr/>
          </p:nvSpPr>
          <p:spPr bwMode="invGray">
            <a:xfrm>
              <a:off x="1920" y="2487"/>
              <a:ext cx="2080" cy="381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1870" y="4338"/>
                </a:cxn>
                <a:cxn ang="0">
                  <a:pos x="2080" y="4338"/>
                </a:cxn>
                <a:cxn ang="0">
                  <a:pos x="1033" y="0"/>
                </a:cxn>
                <a:cxn ang="0">
                  <a:pos x="0" y="7"/>
                </a:cxn>
              </a:cxnLst>
              <a:rect l="0" t="0" r="r" b="b"/>
              <a:pathLst>
                <a:path w="2080" h="4338">
                  <a:moveTo>
                    <a:pt x="0" y="7"/>
                  </a:moveTo>
                  <a:lnTo>
                    <a:pt x="1870" y="4338"/>
                  </a:lnTo>
                  <a:lnTo>
                    <a:pt x="2080" y="4338"/>
                  </a:lnTo>
                  <a:lnTo>
                    <a:pt x="1033" y="0"/>
                  </a:lnTo>
                  <a:lnTo>
                    <a:pt x="0" y="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19" name="Rectangle 27"/>
            <p:cNvSpPr>
              <a:spLocks noChangeArrowheads="1"/>
            </p:cNvSpPr>
            <p:nvPr/>
          </p:nvSpPr>
          <p:spPr bwMode="invGray">
            <a:xfrm>
              <a:off x="7" y="2456"/>
              <a:ext cx="5760" cy="432"/>
            </a:xfrm>
            <a:prstGeom prst="rect">
              <a:avLst/>
            </a:prstGeom>
            <a:solidFill>
              <a:schemeClr val="bg2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20" name="Freeform 28"/>
            <p:cNvSpPr>
              <a:spLocks/>
            </p:cNvSpPr>
            <p:nvPr/>
          </p:nvSpPr>
          <p:spPr bwMode="invGray">
            <a:xfrm>
              <a:off x="2583" y="2449"/>
              <a:ext cx="1036" cy="420"/>
            </a:xfrm>
            <a:custGeom>
              <a:avLst/>
              <a:gdLst/>
              <a:ahLst/>
              <a:cxnLst>
                <a:cxn ang="0">
                  <a:pos x="1027" y="0"/>
                </a:cxn>
                <a:cxn ang="0">
                  <a:pos x="0" y="417"/>
                </a:cxn>
                <a:cxn ang="0">
                  <a:pos x="24" y="420"/>
                </a:cxn>
                <a:cxn ang="0">
                  <a:pos x="1036" y="16"/>
                </a:cxn>
                <a:cxn ang="0">
                  <a:pos x="1027" y="0"/>
                </a:cxn>
              </a:cxnLst>
              <a:rect l="0" t="0" r="r" b="b"/>
              <a:pathLst>
                <a:path w="1036" h="420">
                  <a:moveTo>
                    <a:pt x="1027" y="0"/>
                  </a:moveTo>
                  <a:cubicBezTo>
                    <a:pt x="508" y="159"/>
                    <a:pt x="167" y="347"/>
                    <a:pt x="0" y="417"/>
                  </a:cubicBezTo>
                  <a:cubicBezTo>
                    <a:pt x="0" y="417"/>
                    <a:pt x="12" y="418"/>
                    <a:pt x="24" y="420"/>
                  </a:cubicBezTo>
                  <a:cubicBezTo>
                    <a:pt x="237" y="321"/>
                    <a:pt x="708" y="105"/>
                    <a:pt x="1036" y="16"/>
                  </a:cubicBezTo>
                  <a:cubicBezTo>
                    <a:pt x="1036" y="16"/>
                    <a:pt x="1027" y="0"/>
                    <a:pt x="1027" y="0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21" name="Freeform 29"/>
            <p:cNvSpPr>
              <a:spLocks/>
            </p:cNvSpPr>
            <p:nvPr/>
          </p:nvSpPr>
          <p:spPr bwMode="invGray">
            <a:xfrm rot="18897039" flipH="1">
              <a:off x="1486" y="2417"/>
              <a:ext cx="1060" cy="480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22" name="Freeform 30"/>
            <p:cNvSpPr>
              <a:spLocks/>
            </p:cNvSpPr>
            <p:nvPr/>
          </p:nvSpPr>
          <p:spPr bwMode="invGray">
            <a:xfrm rot="18897039" flipH="1">
              <a:off x="766" y="2417"/>
              <a:ext cx="1060" cy="480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23" name="Freeform 31"/>
            <p:cNvSpPr>
              <a:spLocks/>
            </p:cNvSpPr>
            <p:nvPr/>
          </p:nvSpPr>
          <p:spPr bwMode="invGray">
            <a:xfrm rot="18897039" flipH="1">
              <a:off x="31" y="2385"/>
              <a:ext cx="1034" cy="487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24" name="Freeform 32"/>
            <p:cNvSpPr>
              <a:spLocks/>
            </p:cNvSpPr>
            <p:nvPr/>
          </p:nvSpPr>
          <p:spPr bwMode="invGray">
            <a:xfrm flipH="1" flipV="1">
              <a:off x="576" y="2441"/>
              <a:ext cx="3552" cy="432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25" name="Freeform 33"/>
            <p:cNvSpPr>
              <a:spLocks/>
            </p:cNvSpPr>
            <p:nvPr/>
          </p:nvSpPr>
          <p:spPr bwMode="invGray">
            <a:xfrm flipH="1" flipV="1">
              <a:off x="240" y="2441"/>
              <a:ext cx="1536" cy="432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26" name="Freeform 34"/>
            <p:cNvSpPr>
              <a:spLocks/>
            </p:cNvSpPr>
            <p:nvPr/>
          </p:nvSpPr>
          <p:spPr bwMode="invGray">
            <a:xfrm flipH="1" flipV="1">
              <a:off x="3036" y="2489"/>
              <a:ext cx="1332" cy="383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27" name="Freeform 35"/>
            <p:cNvSpPr>
              <a:spLocks/>
            </p:cNvSpPr>
            <p:nvPr/>
          </p:nvSpPr>
          <p:spPr bwMode="invGray">
            <a:xfrm flipH="1" flipV="1">
              <a:off x="3984" y="2441"/>
              <a:ext cx="1536" cy="432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28" name="Freeform 36"/>
            <p:cNvSpPr>
              <a:spLocks/>
            </p:cNvSpPr>
            <p:nvPr/>
          </p:nvSpPr>
          <p:spPr bwMode="invGray">
            <a:xfrm flipH="1" flipV="1">
              <a:off x="3456" y="2441"/>
              <a:ext cx="2304" cy="432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29" name="Rectangle 37"/>
            <p:cNvSpPr>
              <a:spLocks noChangeArrowheads="1"/>
            </p:cNvSpPr>
            <p:nvPr/>
          </p:nvSpPr>
          <p:spPr bwMode="invGray">
            <a:xfrm>
              <a:off x="0" y="2462"/>
              <a:ext cx="5760" cy="1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accent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37" name="Rectangle 45"/>
            <p:cNvSpPr>
              <a:spLocks noChangeArrowheads="1"/>
            </p:cNvSpPr>
            <p:nvPr/>
          </p:nvSpPr>
          <p:spPr bwMode="hidden">
            <a:xfrm>
              <a:off x="0" y="2880"/>
              <a:ext cx="5760" cy="57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38" name="Rectangle 46"/>
            <p:cNvSpPr>
              <a:spLocks noChangeArrowheads="1"/>
            </p:cNvSpPr>
            <p:nvPr/>
          </p:nvSpPr>
          <p:spPr bwMode="hidden">
            <a:xfrm>
              <a:off x="0" y="3408"/>
              <a:ext cx="5760" cy="912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8235" name="Picture 43" descr="BTZBUL1A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86" y="1650"/>
              <a:ext cx="204" cy="204"/>
            </a:xfrm>
            <a:prstGeom prst="rect">
              <a:avLst/>
            </a:prstGeom>
            <a:noFill/>
          </p:spPr>
        </p:pic>
      </p:grpSp>
      <p:sp>
        <p:nvSpPr>
          <p:cNvPr id="8230" name="Rectangle 38"/>
          <p:cNvSpPr>
            <a:spLocks noGrp="1" noChangeArrowheads="1"/>
          </p:cNvSpPr>
          <p:nvPr>
            <p:ph type="ctrTitle"/>
          </p:nvPr>
        </p:nvSpPr>
        <p:spPr>
          <a:xfrm>
            <a:off x="1676400" y="1905000"/>
            <a:ext cx="7239000" cy="190500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231" name="Rectangle 39"/>
          <p:cNvSpPr>
            <a:spLocks noGrp="1" noChangeArrowheads="1"/>
          </p:cNvSpPr>
          <p:nvPr>
            <p:ph type="subTitle" idx="1"/>
          </p:nvPr>
        </p:nvSpPr>
        <p:spPr>
          <a:xfrm>
            <a:off x="1676400" y="4572000"/>
            <a:ext cx="6400800" cy="1679575"/>
          </a:xfrm>
        </p:spPr>
        <p:txBody>
          <a:bodyPr anchor="ctr"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232" name="Rectangle 40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233" name="Rectangle 41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3246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234" name="Rectangle 42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5BF4B1D9-9F6A-49CE-8BED-599DD73CB5D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01190A-E11D-491B-B60E-D7AE5742A7E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465138"/>
            <a:ext cx="1943100" cy="56308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465138"/>
            <a:ext cx="5676900" cy="56308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9D4A67-FF07-4AB7-BB6D-8D2A086F8DC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E8BE5B-B538-4A90-8F18-F1FFDA55F84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480551-9980-4B13-8BF4-DF7F50E466F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9985A4-5CE5-4CDA-A61A-8999A8DD92F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96A43F-9A01-4547-8ACE-A95711BC401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815238-FD34-402D-A1FD-EFB4C6740CD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379226-86EF-44EA-9820-350446C07DD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E7B269-C90C-4521-978F-00287D2F2EA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7A46BD-C6FA-46D0-B0BC-2C8E655FBCE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73" name="Group 49"/>
          <p:cNvGrpSpPr>
            <a:grpSpLocks/>
          </p:cNvGrpSpPr>
          <p:nvPr/>
        </p:nvGrpSpPr>
        <p:grpSpPr bwMode="auto">
          <a:xfrm>
            <a:off x="0" y="0"/>
            <a:ext cx="9144000" cy="7405688"/>
            <a:chOff x="0" y="-9"/>
            <a:chExt cx="5760" cy="4665"/>
          </a:xfrm>
        </p:grpSpPr>
        <p:sp>
          <p:nvSpPr>
            <p:cNvPr id="1032" name="Freeform 8"/>
            <p:cNvSpPr>
              <a:spLocks/>
            </p:cNvSpPr>
            <p:nvPr/>
          </p:nvSpPr>
          <p:spPr bwMode="hidden">
            <a:xfrm>
              <a:off x="1632" y="-5"/>
              <a:ext cx="1737" cy="4333"/>
            </a:xfrm>
            <a:custGeom>
              <a:avLst/>
              <a:gdLst/>
              <a:ahLst/>
              <a:cxnLst>
                <a:cxn ang="0">
                  <a:pos x="494" y="4309"/>
                </a:cxn>
                <a:cxn ang="0">
                  <a:pos x="1737" y="4320"/>
                </a:cxn>
                <a:cxn ang="0">
                  <a:pos x="524" y="0"/>
                </a:cxn>
                <a:cxn ang="0">
                  <a:pos x="0" y="7"/>
                </a:cxn>
                <a:cxn ang="0">
                  <a:pos x="494" y="4309"/>
                </a:cxn>
              </a:cxnLst>
              <a:rect l="0" t="0" r="r" b="b"/>
              <a:pathLst>
                <a:path w="1737" h="4320">
                  <a:moveTo>
                    <a:pt x="494" y="4309"/>
                  </a:moveTo>
                  <a:lnTo>
                    <a:pt x="1737" y="43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30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3" name="Freeform 9"/>
            <p:cNvSpPr>
              <a:spLocks/>
            </p:cNvSpPr>
            <p:nvPr/>
          </p:nvSpPr>
          <p:spPr bwMode="hidden">
            <a:xfrm>
              <a:off x="0" y="-7"/>
              <a:ext cx="1737" cy="4329"/>
            </a:xfrm>
            <a:custGeom>
              <a:avLst/>
              <a:gdLst/>
              <a:ahLst/>
              <a:cxnLst>
                <a:cxn ang="0">
                  <a:pos x="494" y="4309"/>
                </a:cxn>
                <a:cxn ang="0">
                  <a:pos x="1737" y="4320"/>
                </a:cxn>
                <a:cxn ang="0">
                  <a:pos x="524" y="0"/>
                </a:cxn>
                <a:cxn ang="0">
                  <a:pos x="0" y="7"/>
                </a:cxn>
                <a:cxn ang="0">
                  <a:pos x="494" y="4309"/>
                </a:cxn>
              </a:cxnLst>
              <a:rect l="0" t="0" r="r" b="b"/>
              <a:pathLst>
                <a:path w="1737" h="4320">
                  <a:moveTo>
                    <a:pt x="494" y="4309"/>
                  </a:moveTo>
                  <a:lnTo>
                    <a:pt x="1737" y="43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30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" name="Freeform 10"/>
            <p:cNvSpPr>
              <a:spLocks/>
            </p:cNvSpPr>
            <p:nvPr/>
          </p:nvSpPr>
          <p:spPr bwMode="hidden">
            <a:xfrm>
              <a:off x="3744" y="-4"/>
              <a:ext cx="1739" cy="4330"/>
            </a:xfrm>
            <a:custGeom>
              <a:avLst/>
              <a:gdLst/>
              <a:ahLst/>
              <a:cxnLst>
                <a:cxn ang="0">
                  <a:pos x="494" y="4415"/>
                </a:cxn>
                <a:cxn ang="0">
                  <a:pos x="1739" y="4420"/>
                </a:cxn>
                <a:cxn ang="0">
                  <a:pos x="524" y="0"/>
                </a:cxn>
                <a:cxn ang="0">
                  <a:pos x="0" y="7"/>
                </a:cxn>
                <a:cxn ang="0">
                  <a:pos x="494" y="4415"/>
                </a:cxn>
              </a:cxnLst>
              <a:rect l="0" t="0" r="r" b="b"/>
              <a:pathLst>
                <a:path w="1739" h="4420">
                  <a:moveTo>
                    <a:pt x="494" y="4415"/>
                  </a:moveTo>
                  <a:lnTo>
                    <a:pt x="1739" y="44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415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5" name="Freeform 11"/>
            <p:cNvSpPr>
              <a:spLocks/>
            </p:cNvSpPr>
            <p:nvPr/>
          </p:nvSpPr>
          <p:spPr bwMode="hidden">
            <a:xfrm>
              <a:off x="1920" y="-9"/>
              <a:ext cx="2080" cy="4324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1870" y="4338"/>
                </a:cxn>
                <a:cxn ang="0">
                  <a:pos x="2080" y="4338"/>
                </a:cxn>
                <a:cxn ang="0">
                  <a:pos x="1033" y="0"/>
                </a:cxn>
                <a:cxn ang="0">
                  <a:pos x="0" y="7"/>
                </a:cxn>
              </a:cxnLst>
              <a:rect l="0" t="0" r="r" b="b"/>
              <a:pathLst>
                <a:path w="2080" h="4338">
                  <a:moveTo>
                    <a:pt x="0" y="7"/>
                  </a:moveTo>
                  <a:lnTo>
                    <a:pt x="1870" y="4338"/>
                  </a:lnTo>
                  <a:lnTo>
                    <a:pt x="2080" y="4338"/>
                  </a:lnTo>
                  <a:lnTo>
                    <a:pt x="1033" y="0"/>
                  </a:lnTo>
                  <a:lnTo>
                    <a:pt x="0" y="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1" name="Freeform 17"/>
            <p:cNvSpPr>
              <a:spLocks/>
            </p:cNvSpPr>
            <p:nvPr/>
          </p:nvSpPr>
          <p:spPr bwMode="hidden">
            <a:xfrm>
              <a:off x="117" y="97"/>
              <a:ext cx="3504" cy="1536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2" name="Freeform 18"/>
            <p:cNvSpPr>
              <a:spLocks/>
            </p:cNvSpPr>
            <p:nvPr/>
          </p:nvSpPr>
          <p:spPr bwMode="hidden">
            <a:xfrm rot="2702961" flipH="1">
              <a:off x="810" y="766"/>
              <a:ext cx="2544" cy="1008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3" name="Freeform 19"/>
            <p:cNvSpPr>
              <a:spLocks/>
            </p:cNvSpPr>
            <p:nvPr/>
          </p:nvSpPr>
          <p:spPr bwMode="hidden">
            <a:xfrm>
              <a:off x="83" y="49"/>
              <a:ext cx="3504" cy="1536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4" name="Freeform 20"/>
            <p:cNvSpPr>
              <a:spLocks/>
            </p:cNvSpPr>
            <p:nvPr userDrawn="1"/>
          </p:nvSpPr>
          <p:spPr bwMode="hidden">
            <a:xfrm rot="-2895842">
              <a:off x="-984" y="1041"/>
              <a:ext cx="3504" cy="1536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5" name="Freeform 21"/>
            <p:cNvSpPr>
              <a:spLocks/>
            </p:cNvSpPr>
            <p:nvPr/>
          </p:nvSpPr>
          <p:spPr bwMode="hidden">
            <a:xfrm rot="-2305141">
              <a:off x="1331" y="913"/>
              <a:ext cx="3594" cy="1735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6" name="Freeform 22"/>
            <p:cNvSpPr>
              <a:spLocks/>
            </p:cNvSpPr>
            <p:nvPr/>
          </p:nvSpPr>
          <p:spPr bwMode="hidden">
            <a:xfrm rot="2084418" flipH="1">
              <a:off x="1859" y="865"/>
              <a:ext cx="3504" cy="1536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7" name="Freeform 23"/>
            <p:cNvSpPr>
              <a:spLocks/>
            </p:cNvSpPr>
            <p:nvPr/>
          </p:nvSpPr>
          <p:spPr bwMode="hidden">
            <a:xfrm>
              <a:off x="4250" y="-7"/>
              <a:ext cx="1089" cy="2285"/>
            </a:xfrm>
            <a:custGeom>
              <a:avLst/>
              <a:gdLst/>
              <a:ahLst/>
              <a:cxnLst>
                <a:cxn ang="0">
                  <a:pos x="0" y="2265"/>
                </a:cxn>
                <a:cxn ang="0">
                  <a:pos x="1030" y="0"/>
                </a:cxn>
                <a:cxn ang="0">
                  <a:pos x="1089" y="0"/>
                </a:cxn>
                <a:cxn ang="0">
                  <a:pos x="37" y="2285"/>
                </a:cxn>
                <a:cxn ang="0">
                  <a:pos x="0" y="2265"/>
                </a:cxn>
              </a:cxnLst>
              <a:rect l="0" t="0" r="r" b="b"/>
              <a:pathLst>
                <a:path w="1089" h="2285">
                  <a:moveTo>
                    <a:pt x="0" y="2265"/>
                  </a:moveTo>
                  <a:cubicBezTo>
                    <a:pt x="438" y="996"/>
                    <a:pt x="865" y="377"/>
                    <a:pt x="1030" y="0"/>
                  </a:cubicBezTo>
                  <a:cubicBezTo>
                    <a:pt x="1030" y="0"/>
                    <a:pt x="1059" y="0"/>
                    <a:pt x="1089" y="0"/>
                  </a:cubicBezTo>
                  <a:cubicBezTo>
                    <a:pt x="565" y="834"/>
                    <a:pt x="181" y="1853"/>
                    <a:pt x="37" y="2285"/>
                  </a:cubicBezTo>
                  <a:cubicBezTo>
                    <a:pt x="37" y="2285"/>
                    <a:pt x="0" y="2265"/>
                    <a:pt x="0" y="2265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9" name="Rectangle 25"/>
            <p:cNvSpPr>
              <a:spLocks noChangeArrowheads="1"/>
            </p:cNvSpPr>
            <p:nvPr/>
          </p:nvSpPr>
          <p:spPr bwMode="hidden">
            <a:xfrm>
              <a:off x="0" y="3910"/>
              <a:ext cx="5760" cy="43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1" name="Freeform 27"/>
            <p:cNvSpPr>
              <a:spLocks/>
            </p:cNvSpPr>
            <p:nvPr/>
          </p:nvSpPr>
          <p:spPr bwMode="hidden">
            <a:xfrm>
              <a:off x="1632" y="3956"/>
              <a:ext cx="1737" cy="382"/>
            </a:xfrm>
            <a:custGeom>
              <a:avLst/>
              <a:gdLst/>
              <a:ahLst/>
              <a:cxnLst>
                <a:cxn ang="0">
                  <a:pos x="494" y="4309"/>
                </a:cxn>
                <a:cxn ang="0">
                  <a:pos x="1737" y="4320"/>
                </a:cxn>
                <a:cxn ang="0">
                  <a:pos x="524" y="0"/>
                </a:cxn>
                <a:cxn ang="0">
                  <a:pos x="0" y="7"/>
                </a:cxn>
                <a:cxn ang="0">
                  <a:pos x="494" y="4309"/>
                </a:cxn>
              </a:cxnLst>
              <a:rect l="0" t="0" r="r" b="b"/>
              <a:pathLst>
                <a:path w="1737" h="4320">
                  <a:moveTo>
                    <a:pt x="494" y="4309"/>
                  </a:moveTo>
                  <a:lnTo>
                    <a:pt x="1737" y="43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30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2" name="Freeform 28"/>
            <p:cNvSpPr>
              <a:spLocks/>
            </p:cNvSpPr>
            <p:nvPr/>
          </p:nvSpPr>
          <p:spPr bwMode="hidden">
            <a:xfrm>
              <a:off x="0" y="3956"/>
              <a:ext cx="1737" cy="381"/>
            </a:xfrm>
            <a:custGeom>
              <a:avLst/>
              <a:gdLst/>
              <a:ahLst/>
              <a:cxnLst>
                <a:cxn ang="0">
                  <a:pos x="494" y="4309"/>
                </a:cxn>
                <a:cxn ang="0">
                  <a:pos x="1737" y="4320"/>
                </a:cxn>
                <a:cxn ang="0">
                  <a:pos x="524" y="0"/>
                </a:cxn>
                <a:cxn ang="0">
                  <a:pos x="0" y="7"/>
                </a:cxn>
                <a:cxn ang="0">
                  <a:pos x="494" y="4309"/>
                </a:cxn>
              </a:cxnLst>
              <a:rect l="0" t="0" r="r" b="b"/>
              <a:pathLst>
                <a:path w="1737" h="4320">
                  <a:moveTo>
                    <a:pt x="494" y="4309"/>
                  </a:moveTo>
                  <a:lnTo>
                    <a:pt x="1737" y="43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30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3" name="Freeform 29"/>
            <p:cNvSpPr>
              <a:spLocks/>
            </p:cNvSpPr>
            <p:nvPr/>
          </p:nvSpPr>
          <p:spPr bwMode="hidden">
            <a:xfrm>
              <a:off x="3744" y="3956"/>
              <a:ext cx="1739" cy="382"/>
            </a:xfrm>
            <a:custGeom>
              <a:avLst/>
              <a:gdLst/>
              <a:ahLst/>
              <a:cxnLst>
                <a:cxn ang="0">
                  <a:pos x="494" y="4415"/>
                </a:cxn>
                <a:cxn ang="0">
                  <a:pos x="1739" y="4420"/>
                </a:cxn>
                <a:cxn ang="0">
                  <a:pos x="524" y="0"/>
                </a:cxn>
                <a:cxn ang="0">
                  <a:pos x="0" y="7"/>
                </a:cxn>
                <a:cxn ang="0">
                  <a:pos x="494" y="4415"/>
                </a:cxn>
              </a:cxnLst>
              <a:rect l="0" t="0" r="r" b="b"/>
              <a:pathLst>
                <a:path w="1739" h="4420">
                  <a:moveTo>
                    <a:pt x="494" y="4415"/>
                  </a:moveTo>
                  <a:lnTo>
                    <a:pt x="1739" y="44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415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4" name="Freeform 30"/>
            <p:cNvSpPr>
              <a:spLocks/>
            </p:cNvSpPr>
            <p:nvPr/>
          </p:nvSpPr>
          <p:spPr bwMode="hidden">
            <a:xfrm>
              <a:off x="1920" y="3956"/>
              <a:ext cx="2080" cy="381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1870" y="4338"/>
                </a:cxn>
                <a:cxn ang="0">
                  <a:pos x="2080" y="4338"/>
                </a:cxn>
                <a:cxn ang="0">
                  <a:pos x="1033" y="0"/>
                </a:cxn>
                <a:cxn ang="0">
                  <a:pos x="0" y="7"/>
                </a:cxn>
              </a:cxnLst>
              <a:rect l="0" t="0" r="r" b="b"/>
              <a:pathLst>
                <a:path w="2080" h="4338">
                  <a:moveTo>
                    <a:pt x="0" y="7"/>
                  </a:moveTo>
                  <a:lnTo>
                    <a:pt x="1870" y="4338"/>
                  </a:lnTo>
                  <a:lnTo>
                    <a:pt x="2080" y="4338"/>
                  </a:lnTo>
                  <a:lnTo>
                    <a:pt x="1033" y="0"/>
                  </a:lnTo>
                  <a:lnTo>
                    <a:pt x="0" y="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8" name="Rectangle 34"/>
            <p:cNvSpPr>
              <a:spLocks noChangeArrowheads="1"/>
            </p:cNvSpPr>
            <p:nvPr/>
          </p:nvSpPr>
          <p:spPr bwMode="hidden">
            <a:xfrm>
              <a:off x="0" y="3905"/>
              <a:ext cx="5760" cy="432"/>
            </a:xfrm>
            <a:prstGeom prst="rect">
              <a:avLst/>
            </a:prstGeom>
            <a:solidFill>
              <a:schemeClr val="bg2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9" name="Freeform 35"/>
            <p:cNvSpPr>
              <a:spLocks/>
            </p:cNvSpPr>
            <p:nvPr/>
          </p:nvSpPr>
          <p:spPr bwMode="hidden">
            <a:xfrm>
              <a:off x="2583" y="3918"/>
              <a:ext cx="1036" cy="420"/>
            </a:xfrm>
            <a:custGeom>
              <a:avLst/>
              <a:gdLst/>
              <a:ahLst/>
              <a:cxnLst>
                <a:cxn ang="0">
                  <a:pos x="1027" y="0"/>
                </a:cxn>
                <a:cxn ang="0">
                  <a:pos x="0" y="417"/>
                </a:cxn>
                <a:cxn ang="0">
                  <a:pos x="24" y="420"/>
                </a:cxn>
                <a:cxn ang="0">
                  <a:pos x="1036" y="16"/>
                </a:cxn>
                <a:cxn ang="0">
                  <a:pos x="1027" y="0"/>
                </a:cxn>
              </a:cxnLst>
              <a:rect l="0" t="0" r="r" b="b"/>
              <a:pathLst>
                <a:path w="1036" h="420">
                  <a:moveTo>
                    <a:pt x="1027" y="0"/>
                  </a:moveTo>
                  <a:cubicBezTo>
                    <a:pt x="508" y="159"/>
                    <a:pt x="167" y="347"/>
                    <a:pt x="0" y="417"/>
                  </a:cubicBezTo>
                  <a:cubicBezTo>
                    <a:pt x="0" y="417"/>
                    <a:pt x="12" y="418"/>
                    <a:pt x="24" y="420"/>
                  </a:cubicBezTo>
                  <a:cubicBezTo>
                    <a:pt x="237" y="321"/>
                    <a:pt x="708" y="105"/>
                    <a:pt x="1036" y="16"/>
                  </a:cubicBezTo>
                  <a:cubicBezTo>
                    <a:pt x="1036" y="16"/>
                    <a:pt x="1027" y="0"/>
                    <a:pt x="1027" y="0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0" name="Freeform 36"/>
            <p:cNvSpPr>
              <a:spLocks/>
            </p:cNvSpPr>
            <p:nvPr/>
          </p:nvSpPr>
          <p:spPr bwMode="hidden">
            <a:xfrm rot="18897039" flipH="1">
              <a:off x="1486" y="3886"/>
              <a:ext cx="1060" cy="480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1" name="Freeform 37"/>
            <p:cNvSpPr>
              <a:spLocks/>
            </p:cNvSpPr>
            <p:nvPr/>
          </p:nvSpPr>
          <p:spPr bwMode="hidden">
            <a:xfrm rot="18897039" flipH="1">
              <a:off x="766" y="3886"/>
              <a:ext cx="1060" cy="480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2" name="Freeform 38"/>
            <p:cNvSpPr>
              <a:spLocks/>
            </p:cNvSpPr>
            <p:nvPr/>
          </p:nvSpPr>
          <p:spPr bwMode="hidden">
            <a:xfrm rot="18897039" flipH="1">
              <a:off x="31" y="3854"/>
              <a:ext cx="1034" cy="487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3" name="Freeform 39"/>
            <p:cNvSpPr>
              <a:spLocks/>
            </p:cNvSpPr>
            <p:nvPr/>
          </p:nvSpPr>
          <p:spPr bwMode="hidden">
            <a:xfrm flipH="1" flipV="1">
              <a:off x="576" y="3910"/>
              <a:ext cx="3552" cy="432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4" name="Freeform 40"/>
            <p:cNvSpPr>
              <a:spLocks/>
            </p:cNvSpPr>
            <p:nvPr/>
          </p:nvSpPr>
          <p:spPr bwMode="hidden">
            <a:xfrm flipH="1" flipV="1">
              <a:off x="240" y="3910"/>
              <a:ext cx="1536" cy="432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5" name="Freeform 41"/>
            <p:cNvSpPr>
              <a:spLocks/>
            </p:cNvSpPr>
            <p:nvPr/>
          </p:nvSpPr>
          <p:spPr bwMode="hidden">
            <a:xfrm flipH="1" flipV="1">
              <a:off x="3036" y="3958"/>
              <a:ext cx="1332" cy="383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6" name="Freeform 42"/>
            <p:cNvSpPr>
              <a:spLocks/>
            </p:cNvSpPr>
            <p:nvPr/>
          </p:nvSpPr>
          <p:spPr bwMode="hidden">
            <a:xfrm flipH="1" flipV="1">
              <a:off x="3984" y="3910"/>
              <a:ext cx="1536" cy="432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7" name="Freeform 43"/>
            <p:cNvSpPr>
              <a:spLocks/>
            </p:cNvSpPr>
            <p:nvPr/>
          </p:nvSpPr>
          <p:spPr bwMode="hidden">
            <a:xfrm flipH="1" flipV="1">
              <a:off x="3456" y="3910"/>
              <a:ext cx="2304" cy="432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8" name="Rectangle 44"/>
            <p:cNvSpPr>
              <a:spLocks noChangeArrowheads="1"/>
            </p:cNvSpPr>
            <p:nvPr/>
          </p:nvSpPr>
          <p:spPr bwMode="hidden">
            <a:xfrm>
              <a:off x="0" y="3931"/>
              <a:ext cx="5760" cy="1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accent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65138"/>
            <a:ext cx="7772400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12788" y="631348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51188" y="631348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80188" y="631348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3EF3EE2D-25B6-40C6-9BF0-7E34040C3BA7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SzPct val="85000"/>
        <a:buBlip>
          <a:blip r:embed="rId13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/>
              <a:t>Colonizing America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Europeans Settle the New World</a:t>
            </a:r>
          </a:p>
        </p:txBody>
      </p:sp>
      <p:pic>
        <p:nvPicPr>
          <p:cNvPr id="40964" name="Picture 4" descr="France-Flag_curren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52800" y="3352800"/>
            <a:ext cx="2260600" cy="1503363"/>
          </a:xfrm>
          <a:prstGeom prst="rect">
            <a:avLst/>
          </a:prstGeom>
          <a:noFill/>
        </p:spPr>
      </p:pic>
      <p:pic>
        <p:nvPicPr>
          <p:cNvPr id="40965" name="Picture 5" descr="British fla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48400" y="3429000"/>
            <a:ext cx="2133600" cy="1420813"/>
          </a:xfrm>
          <a:prstGeom prst="rect">
            <a:avLst/>
          </a:prstGeom>
          <a:noFill/>
        </p:spPr>
      </p:pic>
      <p:pic>
        <p:nvPicPr>
          <p:cNvPr id="40966" name="Picture 6" descr="spain Fla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5800" y="3429000"/>
            <a:ext cx="2132013" cy="14208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00100"/>
            <a:ext cx="7772400" cy="762000"/>
          </a:xfrm>
        </p:spPr>
        <p:txBody>
          <a:bodyPr/>
          <a:lstStyle/>
          <a:p>
            <a:r>
              <a:rPr lang="en-US"/>
              <a:t>France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Do not find Northwest Passage but </a:t>
            </a:r>
          </a:p>
          <a:p>
            <a:pPr lvl="1"/>
            <a:r>
              <a:rPr lang="en-US"/>
              <a:t>Claim most of North America</a:t>
            </a:r>
          </a:p>
          <a:p>
            <a:pPr lvl="1"/>
            <a:r>
              <a:rPr lang="en-US"/>
              <a:t>Discover that can earn $ through fur trade</a:t>
            </a:r>
          </a:p>
        </p:txBody>
      </p:sp>
      <p:pic>
        <p:nvPicPr>
          <p:cNvPr id="48132" name="Picture 4" descr="Fur Trapp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05200" y="3810000"/>
            <a:ext cx="2419350" cy="2743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00100"/>
            <a:ext cx="7772400" cy="762000"/>
          </a:xfrm>
        </p:spPr>
        <p:txBody>
          <a:bodyPr/>
          <a:lstStyle/>
          <a:p>
            <a:r>
              <a:rPr lang="en-US"/>
              <a:t>France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Colonies</a:t>
            </a:r>
          </a:p>
          <a:p>
            <a:pPr lvl="1"/>
            <a:r>
              <a:rPr lang="en-US"/>
              <a:t>Owned by crown</a:t>
            </a:r>
          </a:p>
          <a:p>
            <a:pPr lvl="1"/>
            <a:r>
              <a:rPr lang="en-US"/>
              <a:t>Government strictly controlled by crown</a:t>
            </a:r>
          </a:p>
          <a:p>
            <a:pPr lvl="1"/>
            <a:r>
              <a:rPr lang="en-US"/>
              <a:t>Gov’t. encourages interaction with Indians through the trade of fur</a:t>
            </a:r>
          </a:p>
          <a:p>
            <a:pPr lvl="1"/>
            <a:r>
              <a:rPr lang="en-US"/>
              <a:t>Economy based on Mercantilism</a:t>
            </a:r>
          </a:p>
          <a:p>
            <a:pPr lvl="1"/>
            <a:r>
              <a:rPr lang="en-US"/>
              <a:t>Greatly influenced by Catholic Church</a:t>
            </a:r>
          </a:p>
        </p:txBody>
      </p:sp>
      <p:pic>
        <p:nvPicPr>
          <p:cNvPr id="49156" name="Picture 4" descr="France-Flag_curren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0" y="838200"/>
            <a:ext cx="2641600" cy="17573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96380"/>
            <a:ext cx="7772400" cy="769441"/>
          </a:xfrm>
        </p:spPr>
        <p:txBody>
          <a:bodyPr/>
          <a:lstStyle/>
          <a:p>
            <a:r>
              <a:rPr lang="en-US" dirty="0" smtClean="0"/>
              <a:t>Exit Slip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 a half sheet of paper answer </a:t>
            </a:r>
            <a:r>
              <a:rPr lang="en-US" smtClean="0"/>
              <a:t>the following-</a:t>
            </a:r>
            <a:endParaRPr lang="en-US" dirty="0" smtClean="0"/>
          </a:p>
          <a:p>
            <a:pPr lvl="1"/>
            <a:r>
              <a:rPr lang="en-US" dirty="0" smtClean="0"/>
              <a:t>List 3 similarities between the Spanish and French colonies in America</a:t>
            </a:r>
          </a:p>
          <a:p>
            <a:pPr lvl="1"/>
            <a:r>
              <a:rPr lang="en-US" dirty="0" smtClean="0"/>
              <a:t>List 2 differences between the Spanish and French colonies in America</a:t>
            </a:r>
          </a:p>
          <a:p>
            <a:pPr lvl="1"/>
            <a:r>
              <a:rPr lang="en-US" dirty="0" smtClean="0"/>
              <a:t>The thing I understand least about Spanish and French colonization is…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00100"/>
            <a:ext cx="7772400" cy="762000"/>
          </a:xfrm>
        </p:spPr>
        <p:txBody>
          <a:bodyPr/>
          <a:lstStyle/>
          <a:p>
            <a:r>
              <a:rPr lang="en-US"/>
              <a:t>England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Wants to colonize because they fear</a:t>
            </a:r>
          </a:p>
          <a:p>
            <a:pPr lvl="1"/>
            <a:r>
              <a:rPr lang="en-US"/>
              <a:t>Will economically fall behind European nations that have colonies</a:t>
            </a:r>
          </a:p>
          <a:p>
            <a:pPr lvl="1"/>
            <a:r>
              <a:rPr lang="en-US"/>
              <a:t>All of the New World will be controlled by Catholics </a:t>
            </a:r>
          </a:p>
          <a:p>
            <a:r>
              <a:rPr lang="en-US"/>
              <a:t>Also believe could solve other domestic problems</a:t>
            </a:r>
          </a:p>
          <a:p>
            <a:pPr lvl="1"/>
            <a:endParaRPr lang="en-US"/>
          </a:p>
        </p:txBody>
      </p:sp>
      <p:pic>
        <p:nvPicPr>
          <p:cNvPr id="50180" name="Picture 4" descr="British fla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72200" y="304800"/>
            <a:ext cx="2439988" cy="1625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00100"/>
            <a:ext cx="7772400" cy="762000"/>
          </a:xfrm>
        </p:spPr>
        <p:txBody>
          <a:bodyPr/>
          <a:lstStyle/>
          <a:p>
            <a:r>
              <a:rPr lang="en-US" smtClean="0"/>
              <a:t>Roanoke</a:t>
            </a:r>
            <a:endParaRPr lang="en-US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826"/>
            <a:ext cx="7772400" cy="1446550"/>
          </a:xfrm>
        </p:spPr>
        <p:txBody>
          <a:bodyPr/>
          <a:lstStyle/>
          <a:p>
            <a:r>
              <a:rPr lang="en-US" dirty="0" smtClean="0"/>
              <a:t>Cause of European Colonization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Push Factors- a negative aspect or condition that motivates one to leave  a location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Pull Factor- A quality or attribute that attracts people to a location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00100"/>
            <a:ext cx="7772400" cy="762000"/>
          </a:xfrm>
        </p:spPr>
        <p:txBody>
          <a:bodyPr/>
          <a:lstStyle/>
          <a:p>
            <a:r>
              <a:rPr lang="en-US"/>
              <a:t>Spain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 smtClean="0"/>
              <a:t>Massive Pull Factor</a:t>
            </a:r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pPr>
              <a:buFontTx/>
              <a:buNone/>
            </a:pPr>
            <a:endParaRPr lang="en-US" sz="2800" dirty="0"/>
          </a:p>
          <a:p>
            <a:r>
              <a:rPr lang="en-US" sz="2800" dirty="0"/>
              <a:t>From 1503 – 1660 Spain took 200,000 tons gold &amp; 18,600 tons silver from NA</a:t>
            </a:r>
          </a:p>
          <a:p>
            <a:pPr>
              <a:buFontTx/>
              <a:buNone/>
            </a:pPr>
            <a:endParaRPr lang="en-US" sz="2800" dirty="0"/>
          </a:p>
        </p:txBody>
      </p:sp>
      <p:pic>
        <p:nvPicPr>
          <p:cNvPr id="44036" name="Picture 4" descr="Span Gold Export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62599" y="228600"/>
            <a:ext cx="3081899" cy="4191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00100"/>
            <a:ext cx="7772400" cy="762000"/>
          </a:xfrm>
        </p:spPr>
        <p:txBody>
          <a:bodyPr/>
          <a:lstStyle/>
          <a:p>
            <a:r>
              <a:rPr lang="en-US"/>
              <a:t>Spain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Begins to build settlements (colonies) in the South and Central America</a:t>
            </a:r>
          </a:p>
          <a:p>
            <a:pPr lvl="1"/>
            <a:r>
              <a:rPr lang="en-US" dirty="0"/>
              <a:t>Land owned by the crown (Government)</a:t>
            </a:r>
          </a:p>
          <a:p>
            <a:pPr lvl="1"/>
            <a:r>
              <a:rPr lang="en-US" dirty="0"/>
              <a:t>Colonies strictly controlled by </a:t>
            </a:r>
            <a:r>
              <a:rPr lang="en-US" dirty="0" smtClean="0"/>
              <a:t>King</a:t>
            </a:r>
          </a:p>
          <a:p>
            <a:pPr lvl="1"/>
            <a:r>
              <a:rPr lang="en-US" dirty="0" smtClean="0"/>
              <a:t>Citizens have no say in Government and few freedoms</a:t>
            </a:r>
            <a:endParaRPr lang="en-US" dirty="0"/>
          </a:p>
          <a:p>
            <a:pPr lvl="1"/>
            <a:r>
              <a:rPr lang="en-US" dirty="0"/>
              <a:t>Economy based on </a:t>
            </a:r>
            <a:r>
              <a:rPr lang="en-US" i="1" dirty="0">
                <a:solidFill>
                  <a:schemeClr val="tx2"/>
                </a:solidFill>
              </a:rPr>
              <a:t>Mercantilism </a:t>
            </a:r>
            <a:endParaRPr lang="en-US" i="1" dirty="0" smtClean="0">
              <a:solidFill>
                <a:schemeClr val="tx2"/>
              </a:solidFill>
            </a:endParaRPr>
          </a:p>
          <a:p>
            <a:pPr lvl="2"/>
            <a:r>
              <a:rPr lang="en-US" i="1" dirty="0" smtClean="0">
                <a:solidFill>
                  <a:schemeClr val="tx2"/>
                </a:solidFill>
              </a:rPr>
              <a:t>The practice of creating and maintaining wealth by carefully controlling trade</a:t>
            </a:r>
            <a:endParaRPr lang="en-US" i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96380"/>
            <a:ext cx="7772400" cy="769441"/>
          </a:xfrm>
        </p:spPr>
        <p:txBody>
          <a:bodyPr/>
          <a:lstStyle/>
          <a:p>
            <a:r>
              <a:rPr lang="en-US" dirty="0" smtClean="0"/>
              <a:t>Spanish Colonies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Colonies created to </a:t>
            </a:r>
          </a:p>
          <a:p>
            <a:pPr lvl="1"/>
            <a:r>
              <a:rPr lang="en-US" dirty="0" smtClean="0"/>
              <a:t>Find and ship valuable raw materials to ship to Spain (</a:t>
            </a:r>
            <a:r>
              <a:rPr lang="en-US" b="1" dirty="0" smtClean="0">
                <a:solidFill>
                  <a:schemeClr val="tx2"/>
                </a:solidFill>
              </a:rPr>
              <a:t>GOLD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Purchase finished goods from Spain to boost the Spanish Economy</a:t>
            </a:r>
          </a:p>
          <a:p>
            <a:pPr lvl="1"/>
            <a:r>
              <a:rPr lang="en-US" dirty="0" smtClean="0"/>
              <a:t>This trade creates wealth for Spain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96380"/>
            <a:ext cx="7772400" cy="769441"/>
          </a:xfrm>
        </p:spPr>
        <p:txBody>
          <a:bodyPr/>
          <a:lstStyle/>
          <a:p>
            <a:r>
              <a:rPr lang="en-US" dirty="0" smtClean="0"/>
              <a:t>Native Americans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Initially Spain largely sees Native Americans as a useable labor source</a:t>
            </a:r>
          </a:p>
          <a:p>
            <a:r>
              <a:rPr lang="en-US" dirty="0" smtClean="0"/>
              <a:t>Spain also attempts to covert Native population to Catholicism</a:t>
            </a:r>
          </a:p>
          <a:p>
            <a:r>
              <a:rPr lang="en-US" dirty="0" smtClean="0"/>
              <a:t>Spain will eventually turn to African slaves to provide needed labor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00100"/>
            <a:ext cx="7772400" cy="762000"/>
          </a:xfrm>
        </p:spPr>
        <p:txBody>
          <a:bodyPr/>
          <a:lstStyle/>
          <a:p>
            <a:r>
              <a:rPr lang="en-US" dirty="0"/>
              <a:t>Spanish Colonies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en-US" dirty="0"/>
              <a:t>Catholic church has much influence over society</a:t>
            </a:r>
          </a:p>
          <a:p>
            <a:pPr lvl="1"/>
            <a:r>
              <a:rPr lang="en-US" dirty="0" smtClean="0"/>
              <a:t>Spanish build </a:t>
            </a:r>
            <a:r>
              <a:rPr lang="en-US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missions</a:t>
            </a:r>
            <a:r>
              <a:rPr lang="en-US" i="1" dirty="0" smtClean="0"/>
              <a:t> </a:t>
            </a:r>
            <a:r>
              <a:rPr lang="en-US" dirty="0" smtClean="0"/>
              <a:t>to convert Native Americans to Catholic faith</a:t>
            </a:r>
          </a:p>
          <a:p>
            <a:pPr lvl="2"/>
            <a:r>
              <a:rPr lang="en-US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Mission-</a:t>
            </a:r>
            <a:r>
              <a:rPr lang="en-US" dirty="0" smtClean="0"/>
              <a:t> settlements built by priests in Spanish America to convert Native Americans to Catholicism </a:t>
            </a:r>
          </a:p>
          <a:p>
            <a:pPr lvl="1"/>
            <a:r>
              <a:rPr lang="en-US" i="1" dirty="0" smtClean="0"/>
              <a:t>Spanish encourage intermarriage with Native Americans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19272"/>
            <a:ext cx="7772400" cy="2123658"/>
          </a:xfrm>
        </p:spPr>
        <p:txBody>
          <a:bodyPr/>
          <a:lstStyle/>
          <a:p>
            <a:r>
              <a:rPr lang="en-US" dirty="0" smtClean="0"/>
              <a:t>How has Spanish Colonization Effected the Americas?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3200" y="2242930"/>
            <a:ext cx="2971800" cy="4030863"/>
          </a:xfrm>
        </p:spPr>
      </p:pic>
    </p:spTree>
    <p:extLst>
      <p:ext uri="{BB962C8B-B14F-4D97-AF65-F5344CB8AC3E}">
        <p14:creationId xmlns:p14="http://schemas.microsoft.com/office/powerpoint/2010/main" val="10603344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00100"/>
            <a:ext cx="7772400" cy="762000"/>
          </a:xfrm>
        </p:spPr>
        <p:txBody>
          <a:bodyPr/>
          <a:lstStyle/>
          <a:p>
            <a:r>
              <a:rPr lang="en-US"/>
              <a:t>France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France begins to explore North America</a:t>
            </a:r>
          </a:p>
          <a:p>
            <a:pPr lvl="1"/>
            <a:r>
              <a:rPr lang="en-US"/>
              <a:t>To find </a:t>
            </a:r>
            <a:r>
              <a:rPr lang="en-US" i="1">
                <a:solidFill>
                  <a:schemeClr val="tx2"/>
                </a:solidFill>
              </a:rPr>
              <a:t>Northwest Passage</a:t>
            </a:r>
          </a:p>
          <a:p>
            <a:pPr lvl="1"/>
            <a:r>
              <a:rPr lang="en-US"/>
              <a:t>Spread Catholic faith to Native Americans</a:t>
            </a:r>
          </a:p>
          <a:p>
            <a:r>
              <a:rPr lang="en-US"/>
              <a:t>Settle Acadia (Newfoundland) early 1600s</a:t>
            </a:r>
          </a:p>
        </p:txBody>
      </p:sp>
      <p:pic>
        <p:nvPicPr>
          <p:cNvPr id="47108" name="Picture 4" descr="Euro Land Claim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00" y="4343400"/>
            <a:ext cx="1816100" cy="2362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etwork Blitz">
  <a:themeElements>
    <a:clrScheme name="Network Blitz 5">
      <a:dk1>
        <a:srgbClr val="291A4C"/>
      </a:dk1>
      <a:lt1>
        <a:srgbClr val="FFFFFF"/>
      </a:lt1>
      <a:dk2>
        <a:srgbClr val="3B256B"/>
      </a:dk2>
      <a:lt2>
        <a:srgbClr val="FFCC00"/>
      </a:lt2>
      <a:accent1>
        <a:srgbClr val="6EBFCA"/>
      </a:accent1>
      <a:accent2>
        <a:srgbClr val="56369C"/>
      </a:accent2>
      <a:accent3>
        <a:srgbClr val="AFACBA"/>
      </a:accent3>
      <a:accent4>
        <a:srgbClr val="DADADA"/>
      </a:accent4>
      <a:accent5>
        <a:srgbClr val="BADCE1"/>
      </a:accent5>
      <a:accent6>
        <a:srgbClr val="4D308D"/>
      </a:accent6>
      <a:hlink>
        <a:srgbClr val="CCCCFF"/>
      </a:hlink>
      <a:folHlink>
        <a:srgbClr val="666699"/>
      </a:folHlink>
    </a:clrScheme>
    <a:fontScheme name="Network Blitz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Network Blitz 1">
        <a:dk1>
          <a:srgbClr val="000044"/>
        </a:dk1>
        <a:lt1>
          <a:srgbClr val="FFFFFF"/>
        </a:lt1>
        <a:dk2>
          <a:srgbClr val="000066"/>
        </a:dk2>
        <a:lt2>
          <a:srgbClr val="FFCC00"/>
        </a:lt2>
        <a:accent1>
          <a:srgbClr val="9CE157"/>
        </a:accent1>
        <a:accent2>
          <a:srgbClr val="2663A0"/>
        </a:accent2>
        <a:accent3>
          <a:srgbClr val="AAAAB8"/>
        </a:accent3>
        <a:accent4>
          <a:srgbClr val="DADADA"/>
        </a:accent4>
        <a:accent5>
          <a:srgbClr val="CBEEB4"/>
        </a:accent5>
        <a:accent6>
          <a:srgbClr val="215991"/>
        </a:accent6>
        <a:hlink>
          <a:srgbClr val="F98D43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Blitz 2">
        <a:dk1>
          <a:srgbClr val="000066"/>
        </a:dk1>
        <a:lt1>
          <a:srgbClr val="9CC2E8"/>
        </a:lt1>
        <a:dk2>
          <a:srgbClr val="4D4D4D"/>
        </a:dk2>
        <a:lt2>
          <a:srgbClr val="7DAFE1"/>
        </a:lt2>
        <a:accent1>
          <a:srgbClr val="26D2E4"/>
        </a:accent1>
        <a:accent2>
          <a:srgbClr val="D0E2F4"/>
        </a:accent2>
        <a:accent3>
          <a:srgbClr val="CBDDF2"/>
        </a:accent3>
        <a:accent4>
          <a:srgbClr val="000056"/>
        </a:accent4>
        <a:accent5>
          <a:srgbClr val="ACE5EF"/>
        </a:accent5>
        <a:accent6>
          <a:srgbClr val="BCCDDD"/>
        </a:accent6>
        <a:hlink>
          <a:srgbClr val="003366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twork Blitz 3">
        <a:dk1>
          <a:srgbClr val="000000"/>
        </a:dk1>
        <a:lt1>
          <a:srgbClr val="EAEAEA"/>
        </a:lt1>
        <a:dk2>
          <a:srgbClr val="333333"/>
        </a:dk2>
        <a:lt2>
          <a:srgbClr val="DDDDDD"/>
        </a:lt2>
        <a:accent1>
          <a:srgbClr val="C0C0C0"/>
        </a:accent1>
        <a:accent2>
          <a:srgbClr val="FFFFFF"/>
        </a:accent2>
        <a:accent3>
          <a:srgbClr val="F3F3F3"/>
        </a:accent3>
        <a:accent4>
          <a:srgbClr val="000000"/>
        </a:accent4>
        <a:accent5>
          <a:srgbClr val="DCDCDC"/>
        </a:accent5>
        <a:accent6>
          <a:srgbClr val="E7E7E7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twork Blitz 4">
        <a:dk1>
          <a:srgbClr val="002E2D"/>
        </a:dk1>
        <a:lt1>
          <a:srgbClr val="FFFFFF"/>
        </a:lt1>
        <a:dk2>
          <a:srgbClr val="005250"/>
        </a:dk2>
        <a:lt2>
          <a:srgbClr val="FFCC00"/>
        </a:lt2>
        <a:accent1>
          <a:srgbClr val="9CE157"/>
        </a:accent1>
        <a:accent2>
          <a:srgbClr val="00817E"/>
        </a:accent2>
        <a:accent3>
          <a:srgbClr val="AAB3B3"/>
        </a:accent3>
        <a:accent4>
          <a:srgbClr val="DADADA"/>
        </a:accent4>
        <a:accent5>
          <a:srgbClr val="CBEEB4"/>
        </a:accent5>
        <a:accent6>
          <a:srgbClr val="007472"/>
        </a:accent6>
        <a:hlink>
          <a:srgbClr val="FFFF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Blitz 5">
        <a:dk1>
          <a:srgbClr val="291A4C"/>
        </a:dk1>
        <a:lt1>
          <a:srgbClr val="FFFFFF"/>
        </a:lt1>
        <a:dk2>
          <a:srgbClr val="3B256B"/>
        </a:dk2>
        <a:lt2>
          <a:srgbClr val="FFCC00"/>
        </a:lt2>
        <a:accent1>
          <a:srgbClr val="6EBFCA"/>
        </a:accent1>
        <a:accent2>
          <a:srgbClr val="56369C"/>
        </a:accent2>
        <a:accent3>
          <a:srgbClr val="AFACBA"/>
        </a:accent3>
        <a:accent4>
          <a:srgbClr val="DADADA"/>
        </a:accent4>
        <a:accent5>
          <a:srgbClr val="BADCE1"/>
        </a:accent5>
        <a:accent6>
          <a:srgbClr val="4D308D"/>
        </a:accent6>
        <a:hlink>
          <a:srgbClr val="CCCCFF"/>
        </a:hlink>
        <a:folHlink>
          <a:srgbClr val="66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Blitz 6">
        <a:dk1>
          <a:srgbClr val="511D30"/>
        </a:dk1>
        <a:lt1>
          <a:srgbClr val="FFFFFF"/>
        </a:lt1>
        <a:dk2>
          <a:srgbClr val="6D2740"/>
        </a:dk2>
        <a:lt2>
          <a:srgbClr val="FDD409"/>
        </a:lt2>
        <a:accent1>
          <a:srgbClr val="FDB83B"/>
        </a:accent1>
        <a:accent2>
          <a:srgbClr val="9D395D"/>
        </a:accent2>
        <a:accent3>
          <a:srgbClr val="BAACAF"/>
        </a:accent3>
        <a:accent4>
          <a:srgbClr val="DADADA"/>
        </a:accent4>
        <a:accent5>
          <a:srgbClr val="FED8AF"/>
        </a:accent5>
        <a:accent6>
          <a:srgbClr val="8E3353"/>
        </a:accent6>
        <a:hlink>
          <a:srgbClr val="FF99CC"/>
        </a:hlink>
        <a:folHlink>
          <a:srgbClr val="D60093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Designs\Network Blitz.pot</Template>
  <TotalTime>339</TotalTime>
  <Words>374</Words>
  <Application>Microsoft Office PowerPoint</Application>
  <PresentationFormat>On-screen Show (4:3)</PresentationFormat>
  <Paragraphs>62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Arial Black</vt:lpstr>
      <vt:lpstr>Times New Roman</vt:lpstr>
      <vt:lpstr>Wingdings</vt:lpstr>
      <vt:lpstr>Network Blitz</vt:lpstr>
      <vt:lpstr>Colonizing America</vt:lpstr>
      <vt:lpstr>Cause of European Colonization</vt:lpstr>
      <vt:lpstr>Spain</vt:lpstr>
      <vt:lpstr>Spain</vt:lpstr>
      <vt:lpstr>Spanish Colonies</vt:lpstr>
      <vt:lpstr>Native Americans</vt:lpstr>
      <vt:lpstr>Spanish Colonies</vt:lpstr>
      <vt:lpstr>How has Spanish Colonization Effected the Americas?</vt:lpstr>
      <vt:lpstr>France</vt:lpstr>
      <vt:lpstr>France</vt:lpstr>
      <vt:lpstr>France</vt:lpstr>
      <vt:lpstr>Exit Slip</vt:lpstr>
      <vt:lpstr>England</vt:lpstr>
      <vt:lpstr>Roanoke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Colonizing America</dc:title>
  <dc:creator>Robert John Koch</dc:creator>
  <cp:lastModifiedBy>cf_koch</cp:lastModifiedBy>
  <cp:revision>14</cp:revision>
  <cp:lastPrinted>1601-01-01T00:00:00Z</cp:lastPrinted>
  <dcterms:created xsi:type="dcterms:W3CDTF">2007-08-26T14:59:05Z</dcterms:created>
  <dcterms:modified xsi:type="dcterms:W3CDTF">2014-09-04T11:52:03Z</dcterms:modified>
</cp:coreProperties>
</file>