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40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E94FE24-4815-454B-9235-5969845711A9}" type="datetimeFigureOut">
              <a:rPr lang="en-US" smtClean="0"/>
              <a:t>10/22/2014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3E4F08B-FB45-4C71-B636-B6DE91F073BC}"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94FE24-4815-454B-9235-5969845711A9}"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4F08B-FB45-4C71-B636-B6DE91F073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94FE24-4815-454B-9235-5969845711A9}"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4F08B-FB45-4C71-B636-B6DE91F073BC}"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E94FE24-4815-454B-9235-5969845711A9}"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4F08B-FB45-4C71-B636-B6DE91F073BC}"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E94FE24-4815-454B-9235-5969845711A9}" type="datetimeFigureOut">
              <a:rPr lang="en-US" smtClean="0"/>
              <a:t>10/22/2014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3E4F08B-FB45-4C71-B636-B6DE91F073BC}"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E94FE24-4815-454B-9235-5969845711A9}"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E4F08B-FB45-4C71-B636-B6DE91F073BC}"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E94FE24-4815-454B-9235-5969845711A9}" type="datetimeFigureOut">
              <a:rPr lang="en-US" smtClean="0"/>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E4F08B-FB45-4C71-B636-B6DE91F073BC}"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94FE24-4815-454B-9235-5969845711A9}" type="datetimeFigureOut">
              <a:rPr lang="en-US" smtClean="0"/>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E4F08B-FB45-4C71-B636-B6DE91F073BC}"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4FE24-4815-454B-9235-5969845711A9}" type="datetimeFigureOut">
              <a:rPr lang="en-US" smtClean="0"/>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E4F08B-FB45-4C71-B636-B6DE91F073BC}"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94FE24-4815-454B-9235-5969845711A9}"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E4F08B-FB45-4C71-B636-B6DE91F073BC}"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94FE24-4815-454B-9235-5969845711A9}"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E4F08B-FB45-4C71-B636-B6DE91F073BC}"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E94FE24-4815-454B-9235-5969845711A9}" type="datetimeFigureOut">
              <a:rPr lang="en-US" smtClean="0"/>
              <a:t>10/22/2014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3E4F08B-FB45-4C71-B636-B6DE91F073BC}"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Introduction to the </a:t>
            </a:r>
            <a:r>
              <a:rPr lang="en-US" dirty="0" err="1" smtClean="0"/>
              <a:t>Porgressive</a:t>
            </a:r>
            <a:r>
              <a:rPr lang="en-US" dirty="0" smtClean="0"/>
              <a:t> Era </a:t>
            </a:r>
            <a:endParaRPr lang="en-US" dirty="0"/>
          </a:p>
        </p:txBody>
      </p:sp>
      <p:sp>
        <p:nvSpPr>
          <p:cNvPr id="3" name="Subtitle 2"/>
          <p:cNvSpPr>
            <a:spLocks noGrp="1"/>
          </p:cNvSpPr>
          <p:nvPr>
            <p:ph type="subTitle" idx="1"/>
          </p:nvPr>
        </p:nvSpPr>
        <p:spPr/>
        <p:txBody>
          <a:bodyPr/>
          <a:lstStyle/>
          <a:p>
            <a:r>
              <a:rPr lang="en-US" dirty="0" smtClean="0"/>
              <a:t>1900 - 1917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Economic Justice</a:t>
            </a:r>
            <a:endParaRPr lang="en-US" dirty="0"/>
          </a:p>
        </p:txBody>
      </p:sp>
      <p:sp>
        <p:nvSpPr>
          <p:cNvPr id="8" name="Content Placeholder 7"/>
          <p:cNvSpPr>
            <a:spLocks noGrp="1"/>
          </p:cNvSpPr>
          <p:nvPr>
            <p:ph sz="quarter" idx="1"/>
          </p:nvPr>
        </p:nvSpPr>
        <p:spPr/>
        <p:txBody>
          <a:bodyPr/>
          <a:lstStyle/>
          <a:p>
            <a:r>
              <a:rPr lang="en-US" b="1" dirty="0" smtClean="0">
                <a:solidFill>
                  <a:srgbClr val="FF0000"/>
                </a:solidFill>
              </a:rPr>
              <a:t>Fairness and Opportunity </a:t>
            </a:r>
            <a:r>
              <a:rPr lang="en-US" dirty="0" smtClean="0"/>
              <a:t>in the work world, </a:t>
            </a:r>
            <a:r>
              <a:rPr lang="en-US" b="1" dirty="0" smtClean="0"/>
              <a:t>REGULATE unfair trusts and bring about changes in labor.</a:t>
            </a:r>
          </a:p>
          <a:p>
            <a:r>
              <a:rPr lang="en-US" b="1" dirty="0" smtClean="0"/>
              <a:t>Demonstrate to the common people that the US Government is in charge and</a:t>
            </a:r>
            <a:r>
              <a:rPr lang="en-US" b="1" dirty="0" smtClean="0">
                <a:solidFill>
                  <a:srgbClr val="FF0000"/>
                </a:solidFill>
              </a:rPr>
              <a:t> </a:t>
            </a:r>
            <a:r>
              <a:rPr lang="en-US" b="1" u="sng" dirty="0" smtClean="0">
                <a:solidFill>
                  <a:srgbClr val="FF0000"/>
                </a:solidFill>
              </a:rPr>
              <a:t>NOT</a:t>
            </a:r>
            <a:r>
              <a:rPr lang="en-US" b="1" dirty="0" smtClean="0">
                <a:solidFill>
                  <a:srgbClr val="FF0000"/>
                </a:solidFill>
              </a:rPr>
              <a:t> </a:t>
            </a:r>
            <a:r>
              <a:rPr lang="en-US" b="1" dirty="0" smtClean="0"/>
              <a:t>the industrialists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you know who the Muckrakers were?</a:t>
            </a:r>
            <a:endParaRPr lang="en-US" dirty="0"/>
          </a:p>
        </p:txBody>
      </p:sp>
      <p:sp>
        <p:nvSpPr>
          <p:cNvPr id="3" name="Content Placeholder 2"/>
          <p:cNvSpPr>
            <a:spLocks noGrp="1"/>
          </p:cNvSpPr>
          <p:nvPr>
            <p:ph sz="quarter" idx="1"/>
          </p:nvPr>
        </p:nvSpPr>
        <p:spPr/>
        <p:txBody>
          <a:bodyPr/>
          <a:lstStyle/>
          <a:p>
            <a:r>
              <a:rPr lang="en-US" dirty="0" smtClean="0"/>
              <a:t>MR Koch, Mr. Koch…</a:t>
            </a:r>
          </a:p>
          <a:p>
            <a:endParaRPr lang="en-US" dirty="0" smtClean="0"/>
          </a:p>
          <a:p>
            <a:pPr algn="ctr"/>
            <a:r>
              <a:rPr lang="en-US" dirty="0" smtClean="0"/>
              <a:t>I know </a:t>
            </a:r>
          </a:p>
          <a:p>
            <a:pPr algn="ctr"/>
            <a:r>
              <a:rPr lang="en-US" dirty="0" smtClean="0"/>
              <a:t>I know</a:t>
            </a:r>
          </a:p>
          <a:p>
            <a:pPr lvl="4" algn="ctr"/>
            <a:endParaRPr lang="en-US" dirty="0" smtClean="0"/>
          </a:p>
          <a:p>
            <a:pPr lvl="8" algn="ct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a:t>
            </a:r>
            <a:endParaRPr lang="en-US" dirty="0"/>
          </a:p>
        </p:txBody>
      </p:sp>
      <p:sp>
        <p:nvSpPr>
          <p:cNvPr id="3" name="Content Placeholder 2"/>
          <p:cNvSpPr>
            <a:spLocks noGrp="1"/>
          </p:cNvSpPr>
          <p:nvPr>
            <p:ph sz="quarter" idx="1"/>
          </p:nvPr>
        </p:nvSpPr>
        <p:spPr/>
        <p:txBody>
          <a:bodyPr/>
          <a:lstStyle/>
          <a:p>
            <a:r>
              <a:rPr lang="en-US" dirty="0" smtClean="0"/>
              <a:t>Muckrakers believe that if the public could only see or read for itself there would be an outcry and people would want to make conditions better or demand that government make reforms</a:t>
            </a:r>
          </a:p>
          <a:p>
            <a:r>
              <a:rPr lang="en-US" dirty="0" smtClean="0"/>
              <a:t>“Digging up the dirt” = Investigative Journalism</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Upton Sinclair</a:t>
            </a:r>
            <a:endParaRPr lang="en-US" dirty="0"/>
          </a:p>
        </p:txBody>
      </p:sp>
      <p:pic>
        <p:nvPicPr>
          <p:cNvPr id="8" name="Content Placeholder 7" descr="Jungle.jpg"/>
          <p:cNvPicPr>
            <a:picLocks noGrp="1" noChangeAspect="1"/>
          </p:cNvPicPr>
          <p:nvPr>
            <p:ph sz="quarter" idx="1"/>
          </p:nvPr>
        </p:nvPicPr>
        <p:blipFill>
          <a:blip r:embed="rId2" cstate="print"/>
          <a:stretch>
            <a:fillRect/>
          </a:stretch>
        </p:blipFill>
        <p:spPr>
          <a:xfrm>
            <a:off x="533400" y="1143000"/>
            <a:ext cx="2362200" cy="3696843"/>
          </a:xfrm>
        </p:spPr>
      </p:pic>
      <p:pic>
        <p:nvPicPr>
          <p:cNvPr id="9" name="Content Placeholder 8" descr="Sinclair.jpg"/>
          <p:cNvPicPr>
            <a:picLocks noGrp="1" noChangeAspect="1"/>
          </p:cNvPicPr>
          <p:nvPr>
            <p:ph sz="quarter" idx="2"/>
          </p:nvPr>
        </p:nvPicPr>
        <p:blipFill>
          <a:blip r:embed="rId3" cstate="print"/>
          <a:stretch>
            <a:fillRect/>
          </a:stretch>
        </p:blipFill>
        <p:spPr>
          <a:xfrm>
            <a:off x="6019800" y="1143000"/>
            <a:ext cx="2844800" cy="3866718"/>
          </a:xfrm>
        </p:spPr>
      </p:pic>
      <p:sp>
        <p:nvSpPr>
          <p:cNvPr id="10" name="TextBox 9"/>
          <p:cNvSpPr txBox="1"/>
          <p:nvPr/>
        </p:nvSpPr>
        <p:spPr>
          <a:xfrm>
            <a:off x="533400" y="5029200"/>
            <a:ext cx="8229600" cy="1384995"/>
          </a:xfrm>
          <a:prstGeom prst="rect">
            <a:avLst/>
          </a:prstGeom>
          <a:noFill/>
        </p:spPr>
        <p:txBody>
          <a:bodyPr wrap="square" rtlCol="0">
            <a:spAutoFit/>
          </a:bodyPr>
          <a:lstStyle/>
          <a:p>
            <a:r>
              <a:rPr lang="en-US" sz="2800" dirty="0" smtClean="0">
                <a:solidFill>
                  <a:srgbClr val="FF0000"/>
                </a:solidFill>
              </a:rPr>
              <a:t>Upton Sinclair, </a:t>
            </a:r>
            <a:r>
              <a:rPr lang="en-US" sz="2800" i="1" u="sng" dirty="0" smtClean="0">
                <a:solidFill>
                  <a:srgbClr val="7030A0"/>
                </a:solidFill>
              </a:rPr>
              <a:t>The Jungle</a:t>
            </a:r>
            <a:r>
              <a:rPr lang="en-US" sz="2800" dirty="0" smtClean="0"/>
              <a:t>, exposed the filthy, unsanitary working conditions and corruption in a Chicago meatpacking company</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Upton Sinclair- The Jungle</a:t>
            </a:r>
            <a:endParaRPr lang="en-US" dirty="0"/>
          </a:p>
        </p:txBody>
      </p:sp>
      <p:sp>
        <p:nvSpPr>
          <p:cNvPr id="6" name="Content Placeholder 5"/>
          <p:cNvSpPr>
            <a:spLocks noGrp="1"/>
          </p:cNvSpPr>
          <p:nvPr>
            <p:ph sz="quarter" idx="1"/>
          </p:nvPr>
        </p:nvSpPr>
        <p:spPr/>
        <p:txBody>
          <a:bodyPr>
            <a:normAutofit fontScale="40000" lnSpcReduction="20000"/>
          </a:bodyPr>
          <a:lstStyle/>
          <a:p>
            <a:r>
              <a:rPr lang="en-US" sz="3500" dirty="0" smtClean="0"/>
              <a:t>Of the butchers and </a:t>
            </a:r>
            <a:r>
              <a:rPr lang="en-US" sz="3500" dirty="0" err="1" smtClean="0"/>
              <a:t>floorsmen</a:t>
            </a:r>
            <a:r>
              <a:rPr lang="en-US" sz="3500" dirty="0" smtClean="0"/>
              <a:t>, the beef boners and trimmers, and all those who used knives, you could scarcely find a person who had the use of his thumb; time and time again the base of it had been slashed, till it was a mere lump of flesh against which the man pressed the knife to hold it. The hands of these men would be crisscrossed with cuts, until you could no longer pretend to count them or trace them. They would have no nails,—they had worn them off pulling hides; their knuckles were swollen so that their fingers spread out like a fan. There were men who had worked in the cooking rooms, in the midst of steam and sickening odors, by artificial light; in these rooms the germs of tuberculosis might live for two years, but the supply was renewed every hour. There were the beef </a:t>
            </a:r>
            <a:r>
              <a:rPr lang="en-US" sz="3500" dirty="0" err="1" smtClean="0"/>
              <a:t>luggers</a:t>
            </a:r>
            <a:r>
              <a:rPr lang="en-US" sz="3500" dirty="0" smtClean="0"/>
              <a:t>, who carried two-hundred-pound quarters into the refrigerator cars, a fearful kind of work, that began at four o'clock in the morning, and that wore out the most powerful men in two years. There were those who worked in the chilling rooms, and whose special disease was rheumatism, the time limit that a man could work in the chilling rooms was said to be five years. There were the wool </a:t>
            </a:r>
            <a:r>
              <a:rPr lang="en-US" sz="3500" dirty="0" err="1" smtClean="0"/>
              <a:t>pluckers</a:t>
            </a:r>
            <a:r>
              <a:rPr lang="en-US" sz="3500" dirty="0" smtClean="0"/>
              <a:t>, whose hands went to pieces even sooner than the hands of the pickle men; for the pelts of sheep had to be painted with acid to loosen the wool, and then the </a:t>
            </a:r>
            <a:r>
              <a:rPr lang="en-US" sz="3500" dirty="0" err="1" smtClean="0"/>
              <a:t>pluckers</a:t>
            </a:r>
            <a:r>
              <a:rPr lang="en-US" sz="3500" dirty="0" smtClean="0"/>
              <a:t> had to pull out this wool with their bare hands, till the acid had eaten their fingers off. There were those who made tile tins for the canned meat, and their hands, too, were a maze of cuts, and each cut represented a chance for blood poisoning. Some worked at the stamping machines, and it was very seldom that one could work long there at the pace that was set, and not give out and forget himself, and have a part of his hand chopped off. There were the "hoisters," as they were called, whose task it was to press the level which lifted the dead cattle off the floor. They ran along upon a rafter, peering down through the damp and the steam, and as old Dunham's architects had not built the killing room for the convenience of the hoisters, at every few feet they would have to stop under a beam, say four feet above the one they ran on, which got them into the habit of stooping, so that in a few years they were walking like chimpanzees. Worst of any, however, were the fertilizer men, and those who served in the cooking rooms. These men could not be shown to the visitor—for the odor of a fertilizer man would scare any ordinary visitor at a hundred yards, and as for the other men, who worked in the tank rooms full of steam, and in some of which there were open vats near the level of the floor, their peculiar trouble was that they fell into the vats; and when they were fished out, there was never enough of them left to be worth exhibiting—sometimes they would be overlooked for days, till all but the bones of them had gone out to the world as Dunham's Pure Beef Lard!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7" name="Picture Placeholder 6" descr="Jungle.jpg"/>
          <p:cNvPicPr>
            <a:picLocks noGrp="1" noChangeAspect="1"/>
          </p:cNvPicPr>
          <p:nvPr>
            <p:ph type="pic" idx="1"/>
          </p:nvPr>
        </p:nvPicPr>
        <p:blipFill>
          <a:blip r:embed="rId2" cstate="print"/>
          <a:srcRect t="13654" b="13654"/>
          <a:stretch>
            <a:fillRect/>
          </a:stretch>
        </p:blipFill>
        <p:spPr>
          <a:xfrm>
            <a:off x="457200" y="152400"/>
            <a:ext cx="8433674" cy="6172200"/>
          </a:xfrm>
        </p:spPr>
      </p:pic>
      <p:sp>
        <p:nvSpPr>
          <p:cNvPr id="6" name="Text Placeholder 5"/>
          <p:cNvSpPr>
            <a:spLocks noGrp="1"/>
          </p:cNvSpPr>
          <p:nvPr>
            <p:ph type="body" sz="half" idx="2"/>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eef boners.jpg"/>
          <p:cNvPicPr>
            <a:picLocks noChangeAspect="1"/>
          </p:cNvPicPr>
          <p:nvPr/>
        </p:nvPicPr>
        <p:blipFill>
          <a:blip r:embed="rId2" cstate="print"/>
          <a:stretch>
            <a:fillRect/>
          </a:stretch>
        </p:blipFill>
        <p:spPr>
          <a:xfrm>
            <a:off x="533400" y="349250"/>
            <a:ext cx="8077200" cy="61595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oosevelt_meat_scandal (1).jpg"/>
          <p:cNvPicPr>
            <a:picLocks noChangeAspect="1"/>
          </p:cNvPicPr>
          <p:nvPr/>
        </p:nvPicPr>
        <p:blipFill>
          <a:blip r:embed="rId2" cstate="print"/>
          <a:stretch>
            <a:fillRect/>
          </a:stretch>
        </p:blipFill>
        <p:spPr>
          <a:xfrm>
            <a:off x="0" y="-1"/>
            <a:ext cx="9144000" cy="642174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t>
            </a:r>
            <a:r>
              <a:rPr lang="en-US" dirty="0" smtClean="0">
                <a:solidFill>
                  <a:srgbClr val="FF0000"/>
                </a:solidFill>
              </a:rPr>
              <a:t>Progressive</a:t>
            </a:r>
            <a:r>
              <a:rPr lang="en-US" dirty="0" smtClean="0"/>
              <a:t> mean???</a:t>
            </a:r>
            <a:endParaRPr lang="en-US" dirty="0"/>
          </a:p>
        </p:txBody>
      </p:sp>
      <p:sp>
        <p:nvSpPr>
          <p:cNvPr id="3" name="Content Placeholder 2"/>
          <p:cNvSpPr>
            <a:spLocks noGrp="1"/>
          </p:cNvSpPr>
          <p:nvPr>
            <p:ph sz="quarter" idx="1"/>
          </p:nvPr>
        </p:nvSpPr>
        <p:spPr/>
        <p:txBody>
          <a:bodyPr/>
          <a:lstStyle/>
          <a:p>
            <a:r>
              <a:rPr lang="en-US" dirty="0" smtClean="0"/>
              <a:t>Ok … apply it to society.</a:t>
            </a:r>
          </a:p>
          <a:p>
            <a:endParaRPr lang="en-US" dirty="0" smtClean="0"/>
          </a:p>
          <a:p>
            <a:r>
              <a:rPr lang="en-US" dirty="0" smtClean="0"/>
              <a:t>What was the </a:t>
            </a:r>
            <a:r>
              <a:rPr lang="en-US" dirty="0" smtClean="0">
                <a:solidFill>
                  <a:srgbClr val="FF0000"/>
                </a:solidFill>
              </a:rPr>
              <a:t>Progressive Movement </a:t>
            </a:r>
            <a:r>
              <a:rPr lang="en-US" dirty="0" smtClean="0"/>
              <a:t>in America???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1890 to 1917</a:t>
            </a:r>
            <a:endParaRPr lang="en-US" dirty="0"/>
          </a:p>
        </p:txBody>
      </p:sp>
      <p:sp>
        <p:nvSpPr>
          <p:cNvPr id="3" name="Content Placeholder 2"/>
          <p:cNvSpPr>
            <a:spLocks noGrp="1"/>
          </p:cNvSpPr>
          <p:nvPr>
            <p:ph sz="quarter" idx="1"/>
          </p:nvPr>
        </p:nvSpPr>
        <p:spPr/>
        <p:txBody>
          <a:bodyPr/>
          <a:lstStyle/>
          <a:p>
            <a:r>
              <a:rPr lang="en-US" sz="4400" b="1" u="sng" dirty="0" smtClean="0"/>
              <a:t>Progressives </a:t>
            </a:r>
            <a:r>
              <a:rPr lang="en-US" sz="4400" dirty="0" smtClean="0"/>
              <a:t>were reformers who attempt to solve problems caused by industry, growth of cities, and laissez faire capitalis</a:t>
            </a:r>
            <a:r>
              <a:rPr lang="en-US" sz="4000" dirty="0" smtClean="0"/>
              <a:t>m</a:t>
            </a:r>
            <a:endParaRPr lang="en-US"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 Populist Ideas</a:t>
            </a:r>
            <a:endParaRPr lang="en-US" dirty="0"/>
          </a:p>
        </p:txBody>
      </p:sp>
      <p:sp>
        <p:nvSpPr>
          <p:cNvPr id="3" name="Content Placeholder 2"/>
          <p:cNvSpPr>
            <a:spLocks noGrp="1"/>
          </p:cNvSpPr>
          <p:nvPr>
            <p:ph sz="quarter" idx="1"/>
          </p:nvPr>
        </p:nvSpPr>
        <p:spPr/>
        <p:txBody>
          <a:bodyPr/>
          <a:lstStyle/>
          <a:p>
            <a:pPr>
              <a:buNone/>
            </a:pPr>
            <a:r>
              <a:rPr lang="en-US" dirty="0" smtClean="0"/>
              <a:t>What do Populists believe?</a:t>
            </a:r>
          </a:p>
          <a:p>
            <a:pPr>
              <a:buNone/>
            </a:pPr>
            <a:endParaRPr lang="en-US" dirty="0" smtClean="0"/>
          </a:p>
          <a:p>
            <a:pPr>
              <a:buFont typeface="Arial" charset="0"/>
              <a:buChar char="•"/>
            </a:pPr>
            <a:r>
              <a:rPr lang="en-US" dirty="0" smtClean="0"/>
              <a:t>Move away from laissez faire with government regulation of industry</a:t>
            </a:r>
          </a:p>
          <a:p>
            <a:pPr>
              <a:buFont typeface="Arial" charset="0"/>
              <a:buChar char="•"/>
            </a:pPr>
            <a:r>
              <a:rPr lang="en-US" dirty="0" smtClean="0"/>
              <a:t>Make US government responsive to people (voting)</a:t>
            </a:r>
          </a:p>
          <a:p>
            <a:pPr>
              <a:buFont typeface="Arial" charset="0"/>
              <a:buChar char="•"/>
            </a:pPr>
            <a:r>
              <a:rPr lang="en-US" dirty="0" smtClean="0"/>
              <a:t>Limit the power of political bosses.</a:t>
            </a:r>
          </a:p>
          <a:p>
            <a:pPr>
              <a:buFont typeface="Arial" charset="0"/>
              <a:buChar char="•"/>
            </a:pPr>
            <a:r>
              <a:rPr lang="en-US" dirty="0" smtClean="0"/>
              <a:t>Improve worker’s rights, conditions for poor and immigrants</a:t>
            </a:r>
          </a:p>
          <a:p>
            <a:pPr>
              <a:buFont typeface="Arial" charset="0"/>
              <a:buChar char="•"/>
            </a:pPr>
            <a:r>
              <a:rPr lang="en-US" dirty="0" smtClean="0"/>
              <a:t>Clean up the cities</a:t>
            </a:r>
          </a:p>
          <a:p>
            <a:pPr>
              <a:buFont typeface="Arial" charset="0"/>
              <a:buChar char="•"/>
            </a:pPr>
            <a:r>
              <a:rPr lang="en-US" dirty="0" smtClean="0"/>
              <a:t>End segregation and Jim Crow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Populists </a:t>
            </a:r>
            <a:r>
              <a:rPr lang="en-US" dirty="0" err="1" smtClean="0"/>
              <a:t>vs</a:t>
            </a:r>
            <a:r>
              <a:rPr lang="en-US" dirty="0" smtClean="0"/>
              <a:t> Progressives</a:t>
            </a:r>
            <a:endParaRPr lang="en-US" dirty="0"/>
          </a:p>
        </p:txBody>
      </p:sp>
      <p:graphicFrame>
        <p:nvGraphicFramePr>
          <p:cNvPr id="4" name="Content Placeholder 3"/>
          <p:cNvGraphicFramePr>
            <a:graphicFrameLocks noGrp="1"/>
          </p:cNvGraphicFramePr>
          <p:nvPr>
            <p:ph sz="quarter" idx="1"/>
          </p:nvPr>
        </p:nvGraphicFramePr>
        <p:xfrm>
          <a:off x="457200" y="1219200"/>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dirty="0" smtClean="0"/>
                        <a:t>Populists</a:t>
                      </a:r>
                      <a:endParaRPr lang="en-US" dirty="0"/>
                    </a:p>
                  </a:txBody>
                  <a:tcPr/>
                </a:tc>
                <a:tc>
                  <a:txBody>
                    <a:bodyPr/>
                    <a:lstStyle/>
                    <a:p>
                      <a:pPr algn="ctr"/>
                      <a:r>
                        <a:rPr lang="en-US" dirty="0" smtClean="0"/>
                        <a:t>Progressives</a:t>
                      </a:r>
                      <a:endParaRPr lang="en-US" dirty="0"/>
                    </a:p>
                  </a:txBody>
                  <a:tcPr/>
                </a:tc>
              </a:tr>
              <a:tr h="370840">
                <a:tc>
                  <a:txBody>
                    <a:bodyPr/>
                    <a:lstStyle/>
                    <a:p>
                      <a:r>
                        <a:rPr lang="en-US" dirty="0" smtClean="0"/>
                        <a:t>Rural</a:t>
                      </a:r>
                      <a:endParaRPr lang="en-US" dirty="0"/>
                    </a:p>
                  </a:txBody>
                  <a:tcPr/>
                </a:tc>
                <a:tc>
                  <a:txBody>
                    <a:bodyPr/>
                    <a:lstStyle/>
                    <a:p>
                      <a:r>
                        <a:rPr lang="en-US" dirty="0" smtClean="0"/>
                        <a:t>Cities</a:t>
                      </a:r>
                      <a:endParaRPr lang="en-US" dirty="0"/>
                    </a:p>
                  </a:txBody>
                  <a:tcPr/>
                </a:tc>
              </a:tr>
              <a:tr h="370840">
                <a:tc>
                  <a:txBody>
                    <a:bodyPr/>
                    <a:lstStyle/>
                    <a:p>
                      <a:r>
                        <a:rPr lang="en-US" dirty="0" smtClean="0"/>
                        <a:t>Poor </a:t>
                      </a:r>
                      <a:endParaRPr lang="en-US" dirty="0"/>
                    </a:p>
                  </a:txBody>
                  <a:tcPr/>
                </a:tc>
                <a:tc>
                  <a:txBody>
                    <a:bodyPr/>
                    <a:lstStyle/>
                    <a:p>
                      <a:r>
                        <a:rPr lang="en-US" dirty="0" smtClean="0"/>
                        <a:t>Middle Class</a:t>
                      </a:r>
                      <a:endParaRPr lang="en-US" dirty="0"/>
                    </a:p>
                  </a:txBody>
                  <a:tcPr/>
                </a:tc>
              </a:tr>
              <a:tr h="370840">
                <a:tc>
                  <a:txBody>
                    <a:bodyPr/>
                    <a:lstStyle/>
                    <a:p>
                      <a:r>
                        <a:rPr lang="en-US" dirty="0" smtClean="0"/>
                        <a:t>Uneducated</a:t>
                      </a:r>
                      <a:endParaRPr lang="en-US" dirty="0"/>
                    </a:p>
                  </a:txBody>
                  <a:tcPr/>
                </a:tc>
                <a:tc>
                  <a:txBody>
                    <a:bodyPr/>
                    <a:lstStyle/>
                    <a:p>
                      <a:r>
                        <a:rPr lang="en-US" dirty="0" smtClean="0"/>
                        <a:t>Educated</a:t>
                      </a:r>
                      <a:endParaRPr lang="en-US" dirty="0"/>
                    </a:p>
                  </a:txBody>
                  <a:tcPr/>
                </a:tc>
              </a:tr>
              <a:tr h="370840">
                <a:tc>
                  <a:txBody>
                    <a:bodyPr/>
                    <a:lstStyle/>
                    <a:p>
                      <a:r>
                        <a:rPr lang="en-US" dirty="0" smtClean="0"/>
                        <a:t>Too radical</a:t>
                      </a:r>
                      <a:endParaRPr lang="en-US" dirty="0"/>
                    </a:p>
                  </a:txBody>
                  <a:tcPr/>
                </a:tc>
                <a:tc>
                  <a:txBody>
                    <a:bodyPr/>
                    <a:lstStyle/>
                    <a:p>
                      <a:r>
                        <a:rPr lang="en-US" dirty="0" smtClean="0"/>
                        <a:t>Political</a:t>
                      </a:r>
                      <a:r>
                        <a:rPr lang="en-US" baseline="0" dirty="0" smtClean="0"/>
                        <a:t> mainstream</a:t>
                      </a:r>
                      <a:endParaRPr lang="en-US" dirty="0"/>
                    </a:p>
                  </a:txBody>
                  <a:tcPr/>
                </a:tc>
              </a:tr>
            </a:tbl>
          </a:graphicData>
        </a:graphic>
      </p:graphicFrame>
      <p:sp>
        <p:nvSpPr>
          <p:cNvPr id="8" name="TextBox 7"/>
          <p:cNvSpPr txBox="1"/>
          <p:nvPr/>
        </p:nvSpPr>
        <p:spPr>
          <a:xfrm>
            <a:off x="685800" y="3352800"/>
            <a:ext cx="7543800" cy="707886"/>
          </a:xfrm>
          <a:prstGeom prst="rect">
            <a:avLst/>
          </a:prstGeom>
          <a:noFill/>
        </p:spPr>
        <p:txBody>
          <a:bodyPr wrap="square" rtlCol="0">
            <a:spAutoFit/>
          </a:bodyPr>
          <a:lstStyle/>
          <a:p>
            <a:r>
              <a:rPr lang="en-US" sz="4000" dirty="0" smtClean="0"/>
              <a:t>What did the Populists push for?</a:t>
            </a:r>
            <a:endParaRPr lang="en-US" sz="4000" dirty="0"/>
          </a:p>
        </p:txBody>
      </p:sp>
      <p:sp>
        <p:nvSpPr>
          <p:cNvPr id="9" name="TextBox 8"/>
          <p:cNvSpPr txBox="1"/>
          <p:nvPr/>
        </p:nvSpPr>
        <p:spPr>
          <a:xfrm>
            <a:off x="533400" y="4419600"/>
            <a:ext cx="7620000" cy="1815882"/>
          </a:xfrm>
          <a:prstGeom prst="rect">
            <a:avLst/>
          </a:prstGeom>
          <a:noFill/>
        </p:spPr>
        <p:txBody>
          <a:bodyPr wrap="square" rtlCol="0">
            <a:spAutoFit/>
          </a:bodyPr>
          <a:lstStyle/>
          <a:p>
            <a:pPr algn="ctr"/>
            <a:r>
              <a:rPr lang="en-US" sz="2800" dirty="0" smtClean="0"/>
              <a:t>Graduated income tax</a:t>
            </a:r>
          </a:p>
          <a:p>
            <a:pPr algn="ctr"/>
            <a:r>
              <a:rPr lang="en-US" sz="2800" dirty="0" smtClean="0"/>
              <a:t>Coinage of Silver</a:t>
            </a:r>
          </a:p>
          <a:p>
            <a:pPr algn="ctr"/>
            <a:r>
              <a:rPr lang="en-US" sz="2800" dirty="0" smtClean="0"/>
              <a:t>Direct election of Senators</a:t>
            </a:r>
          </a:p>
          <a:p>
            <a:pPr algn="ctr"/>
            <a:r>
              <a:rPr lang="en-US" sz="2800" dirty="0" smtClean="0"/>
              <a:t>Government regulation of railroads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style.rotation</p:attrName>
                                        </p:attrNameLst>
                                      </p:cBhvr>
                                      <p:tavLst>
                                        <p:tav tm="0">
                                          <p:val>
                                            <p:fltVal val="720"/>
                                          </p:val>
                                        </p:tav>
                                        <p:tav tm="100000">
                                          <p:val>
                                            <p:fltVal val="0"/>
                                          </p:val>
                                        </p:tav>
                                      </p:tavLst>
                                    </p:anim>
                                    <p:anim calcmode="lin" valueType="num">
                                      <p:cBhvr>
                                        <p:cTn id="9" dur="2000" fill="hold"/>
                                        <p:tgtEl>
                                          <p:spTgt spid="8"/>
                                        </p:tgtEl>
                                        <p:attrNameLst>
                                          <p:attrName>ppt_h</p:attrName>
                                        </p:attrNameLst>
                                      </p:cBhvr>
                                      <p:tavLst>
                                        <p:tav tm="0">
                                          <p:val>
                                            <p:fltVal val="0"/>
                                          </p:val>
                                        </p:tav>
                                        <p:tav tm="100000">
                                          <p:val>
                                            <p:strVal val="#ppt_h"/>
                                          </p:val>
                                        </p:tav>
                                      </p:tavLst>
                                    </p:anim>
                                    <p:anim calcmode="lin" valueType="num">
                                      <p:cBhvr>
                                        <p:cTn id="10" dur="2000" fill="hold"/>
                                        <p:tgtEl>
                                          <p:spTgt spid="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 to="" calcmode="lin" valueType="num">
                                      <p:cBhvr>
                                        <p:cTn id="15" dur="1" fill="hold"/>
                                        <p:tgtEl>
                                          <p:spTgt spid="9">
                                            <p:txEl>
                                              <p:pRg st="0" end="0"/>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 to="" calcmode="lin" valueType="num">
                                      <p:cBhvr>
                                        <p:cTn id="18" dur="1" fill="hold"/>
                                        <p:tgtEl>
                                          <p:spTgt spid="9">
                                            <p:txEl>
                                              <p:pRg st="1" end="1"/>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to="" calcmode="lin" valueType="num">
                                      <p:cBhvr>
                                        <p:cTn id="21" dur="1" fill="hold"/>
                                        <p:tgtEl>
                                          <p:spTgt spid="9">
                                            <p:txEl>
                                              <p:pRg st="2" end="2"/>
                                            </p:txEl>
                                          </p:spTgt>
                                        </p:tgtEl>
                                        <p:attrNameLst>
                                          <p:attrName/>
                                        </p:attrNameLst>
                                      </p:cBhvr>
                                    </p:anim>
                                  </p:childTnLst>
                                </p:cTn>
                              </p:par>
                              <p:par>
                                <p:cTn id="22" presetID="24" presetClass="entr" presetSubtype="0" fill="hold" nodeType="with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 to="" calcmode="lin" valueType="num">
                                      <p:cBhvr>
                                        <p:cTn id="24" dur="1" fill="hold"/>
                                        <p:tgtEl>
                                          <p:spTgt spid="9">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Populists </a:t>
            </a:r>
            <a:r>
              <a:rPr lang="en-US" dirty="0" err="1" smtClean="0"/>
              <a:t>vs</a:t>
            </a:r>
            <a:r>
              <a:rPr lang="en-US" dirty="0" smtClean="0"/>
              <a:t> Progressives</a:t>
            </a:r>
            <a:endParaRPr lang="en-US" dirty="0"/>
          </a:p>
        </p:txBody>
      </p:sp>
      <p:sp>
        <p:nvSpPr>
          <p:cNvPr id="5" name="Content Placeholder 4"/>
          <p:cNvSpPr>
            <a:spLocks noGrp="1"/>
          </p:cNvSpPr>
          <p:nvPr>
            <p:ph sz="quarter" idx="1"/>
          </p:nvPr>
        </p:nvSpPr>
        <p:spPr/>
        <p:txBody>
          <a:bodyPr/>
          <a:lstStyle/>
          <a:p>
            <a:r>
              <a:rPr lang="en-US" dirty="0" smtClean="0"/>
              <a:t>Populist</a:t>
            </a:r>
            <a:r>
              <a:rPr lang="en-US" dirty="0" smtClean="0">
                <a:solidFill>
                  <a:srgbClr val="FF0000"/>
                </a:solidFill>
              </a:rPr>
              <a:t> FAILED</a:t>
            </a:r>
            <a:endParaRPr lang="en-US" dirty="0">
              <a:solidFill>
                <a:srgbClr val="FF0000"/>
              </a:solidFill>
            </a:endParaRPr>
          </a:p>
        </p:txBody>
      </p:sp>
      <p:sp>
        <p:nvSpPr>
          <p:cNvPr id="6" name="Content Placeholder 5"/>
          <p:cNvSpPr>
            <a:spLocks noGrp="1"/>
          </p:cNvSpPr>
          <p:nvPr>
            <p:ph sz="quarter" idx="2"/>
          </p:nvPr>
        </p:nvSpPr>
        <p:spPr/>
        <p:txBody>
          <a:bodyPr/>
          <a:lstStyle/>
          <a:p>
            <a:r>
              <a:rPr lang="en-US" dirty="0" smtClean="0"/>
              <a:t>Progressives </a:t>
            </a:r>
            <a:r>
              <a:rPr lang="en-US" dirty="0" smtClean="0">
                <a:solidFill>
                  <a:srgbClr val="FF0000"/>
                </a:solidFill>
              </a:rPr>
              <a:t>SUCCEEDED</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000" dirty="0" smtClean="0"/>
              <a:t>Social Justice</a:t>
            </a:r>
            <a:endParaRPr lang="en-US" sz="4000" dirty="0"/>
          </a:p>
        </p:txBody>
      </p:sp>
      <p:sp>
        <p:nvSpPr>
          <p:cNvPr id="7" name="Text Placeholder 6"/>
          <p:cNvSpPr>
            <a:spLocks noGrp="1"/>
          </p:cNvSpPr>
          <p:nvPr>
            <p:ph type="body" sz="half" idx="2"/>
          </p:nvPr>
        </p:nvSpPr>
        <p:spPr>
          <a:xfrm>
            <a:off x="457200" y="1219200"/>
            <a:ext cx="8229600" cy="1066800"/>
          </a:xfrm>
        </p:spPr>
        <p:txBody>
          <a:bodyPr>
            <a:normAutofit/>
          </a:bodyPr>
          <a:lstStyle/>
          <a:p>
            <a:r>
              <a:rPr lang="en-US" sz="2400" dirty="0" smtClean="0"/>
              <a:t>Improve working conditions in industry, regulate unfair business practices, eliminate child labor, help immigrants an the poor</a:t>
            </a:r>
            <a:r>
              <a:rPr lang="en-US" dirty="0" smtClean="0"/>
              <a:t>.</a:t>
            </a:r>
            <a:endParaRPr lang="en-US" dirty="0"/>
          </a:p>
        </p:txBody>
      </p:sp>
      <p:pic>
        <p:nvPicPr>
          <p:cNvPr id="16" name="Picture Placeholder 15" descr="seafoodworkers.jpg"/>
          <p:cNvPicPr>
            <a:picLocks noGrp="1" noChangeAspect="1"/>
          </p:cNvPicPr>
          <p:nvPr>
            <p:ph type="pic" idx="1"/>
          </p:nvPr>
        </p:nvPicPr>
        <p:blipFill>
          <a:blip r:embed="rId2" cstate="print"/>
          <a:srcRect t="12175" b="12175"/>
          <a:stretch>
            <a:fillRect/>
          </a:stretch>
        </p:blipFill>
        <p:spPr>
          <a:xfrm>
            <a:off x="762000" y="2286000"/>
            <a:ext cx="7543800" cy="3914394"/>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Political Democracy</a:t>
            </a:r>
            <a:endParaRPr lang="en-US" dirty="0"/>
          </a:p>
        </p:txBody>
      </p:sp>
      <p:sp>
        <p:nvSpPr>
          <p:cNvPr id="6" name="Text Placeholder 5"/>
          <p:cNvSpPr>
            <a:spLocks noGrp="1"/>
          </p:cNvSpPr>
          <p:nvPr>
            <p:ph type="body" idx="1"/>
          </p:nvPr>
        </p:nvSpPr>
        <p:spPr/>
        <p:txBody>
          <a:bodyPr/>
          <a:lstStyle/>
          <a:p>
            <a:endParaRPr lang="en-US" dirty="0"/>
          </a:p>
        </p:txBody>
      </p:sp>
      <p:sp>
        <p:nvSpPr>
          <p:cNvPr id="8" name="Text Placeholder 7"/>
          <p:cNvSpPr>
            <a:spLocks noGrp="1"/>
          </p:cNvSpPr>
          <p:nvPr>
            <p:ph type="body" sz="half" idx="3"/>
          </p:nvPr>
        </p:nvSpPr>
        <p:spPr>
          <a:xfrm>
            <a:off x="5410200" y="1295400"/>
            <a:ext cx="3279775" cy="685800"/>
          </a:xfrm>
        </p:spPr>
        <p:txBody>
          <a:bodyPr/>
          <a:lstStyle/>
          <a:p>
            <a:endParaRPr lang="en-US" dirty="0"/>
          </a:p>
        </p:txBody>
      </p:sp>
      <p:sp>
        <p:nvSpPr>
          <p:cNvPr id="7" name="Content Placeholder 6"/>
          <p:cNvSpPr>
            <a:spLocks noGrp="1"/>
          </p:cNvSpPr>
          <p:nvPr>
            <p:ph sz="quarter" idx="2"/>
          </p:nvPr>
        </p:nvSpPr>
        <p:spPr>
          <a:xfrm>
            <a:off x="457200" y="1295400"/>
            <a:ext cx="4038600" cy="4876800"/>
          </a:xfrm>
        </p:spPr>
        <p:txBody>
          <a:bodyPr>
            <a:normAutofit/>
          </a:bodyPr>
          <a:lstStyle/>
          <a:p>
            <a:r>
              <a:rPr lang="en-US" sz="3600" dirty="0" smtClean="0"/>
              <a:t>Give the government back to the people, get </a:t>
            </a:r>
            <a:r>
              <a:rPr lang="en-US" sz="3600" dirty="0" smtClean="0">
                <a:solidFill>
                  <a:srgbClr val="00B050"/>
                </a:solidFill>
              </a:rPr>
              <a:t>MORE PEOPLE VOTING </a:t>
            </a:r>
            <a:r>
              <a:rPr lang="en-US" sz="3600" dirty="0" smtClean="0"/>
              <a:t>and </a:t>
            </a:r>
            <a:r>
              <a:rPr lang="en-US" sz="3600" dirty="0" smtClean="0">
                <a:solidFill>
                  <a:srgbClr val="00B050"/>
                </a:solidFill>
              </a:rPr>
              <a:t>END CORRUPTION </a:t>
            </a:r>
            <a:r>
              <a:rPr lang="en-US" sz="3600" dirty="0" smtClean="0"/>
              <a:t>with political machines.</a:t>
            </a:r>
            <a:endParaRPr lang="en-US" sz="3600" dirty="0"/>
          </a:p>
        </p:txBody>
      </p:sp>
      <p:pic>
        <p:nvPicPr>
          <p:cNvPr id="10" name="Content Placeholder 9" descr="progressive-era-poster.jpg"/>
          <p:cNvPicPr>
            <a:picLocks noGrp="1" noChangeAspect="1"/>
          </p:cNvPicPr>
          <p:nvPr>
            <p:ph sz="quarter" idx="4"/>
          </p:nvPr>
        </p:nvPicPr>
        <p:blipFill>
          <a:blip r:embed="rId2" cstate="print"/>
          <a:stretch>
            <a:fillRect/>
          </a:stretch>
        </p:blipFill>
        <p:spPr>
          <a:xfrm>
            <a:off x="5257800" y="1219199"/>
            <a:ext cx="3448050" cy="5296489"/>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Content Placeholder 4"/>
          <p:cNvSpPr>
            <a:spLocks noGrp="1"/>
          </p:cNvSpPr>
          <p:nvPr>
            <p:ph sz="quarter" idx="2"/>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69</TotalTime>
  <Words>930</Words>
  <Application>Microsoft Office PowerPoint</Application>
  <PresentationFormat>On-screen Show (4:3)</PresentationFormat>
  <Paragraphs>55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Origin</vt:lpstr>
      <vt:lpstr>Introduction to the Porgressive Era </vt:lpstr>
      <vt:lpstr>What does Progressive mean???</vt:lpstr>
      <vt:lpstr>1890 to 1917</vt:lpstr>
      <vt:lpstr>Adopt Populist Ideas</vt:lpstr>
      <vt:lpstr>Populists vs Progressives</vt:lpstr>
      <vt:lpstr>Populists vs Progressives</vt:lpstr>
      <vt:lpstr>Social Justice</vt:lpstr>
      <vt:lpstr>Political Democracy</vt:lpstr>
      <vt:lpstr>Slide 9</vt:lpstr>
      <vt:lpstr>Economic Justice</vt:lpstr>
      <vt:lpstr>Do you know who the Muckrakers were?</vt:lpstr>
      <vt:lpstr>Yes-</vt:lpstr>
      <vt:lpstr>Upton Sinclair</vt:lpstr>
      <vt:lpstr>Upton Sinclair- The Jungle</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Porgressive Era </dc:title>
  <dc:creator>Bob Koch</dc:creator>
  <cp:lastModifiedBy>Bob Koch</cp:lastModifiedBy>
  <cp:revision>1</cp:revision>
  <dcterms:created xsi:type="dcterms:W3CDTF">2014-10-22T23:16:20Z</dcterms:created>
  <dcterms:modified xsi:type="dcterms:W3CDTF">2014-10-23T00:25:43Z</dcterms:modified>
</cp:coreProperties>
</file>