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Stock Market Crashes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442 - 447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2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something out of nothing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Before the crash</a:t>
            </a:r>
          </a:p>
          <a:p>
            <a:pPr lvl="1"/>
            <a:r>
              <a:rPr lang="en-US" dirty="0" smtClean="0"/>
              <a:t>Some sold their stocks at high prices speculating a downturn in the market</a:t>
            </a:r>
          </a:p>
          <a:p>
            <a:pPr lvl="1"/>
            <a:endParaRPr lang="en-US" dirty="0"/>
          </a:p>
          <a:p>
            <a:r>
              <a:rPr lang="en-US" dirty="0" smtClean="0"/>
              <a:t>Joseph P. Kennedy</a:t>
            </a:r>
          </a:p>
          <a:p>
            <a:pPr lvl="1"/>
            <a:r>
              <a:rPr lang="en-US" dirty="0" smtClean="0"/>
              <a:t>One of those lucky enough to sell early and rake in large profits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637796"/>
            <a:ext cx="4824412" cy="3347708"/>
          </a:xfrm>
        </p:spPr>
      </p:pic>
    </p:spTree>
    <p:extLst>
      <p:ext uri="{BB962C8B-B14F-4D97-AF65-F5344CB8AC3E}">
        <p14:creationId xmlns:p14="http://schemas.microsoft.com/office/powerpoint/2010/main" val="238995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not so lucky…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1" y="1910937"/>
            <a:ext cx="6709893" cy="4713700"/>
          </a:xfrm>
        </p:spPr>
      </p:pic>
    </p:spTree>
    <p:extLst>
      <p:ext uri="{BB962C8B-B14F-4D97-AF65-F5344CB8AC3E}">
        <p14:creationId xmlns:p14="http://schemas.microsoft.com/office/powerpoint/2010/main" val="406220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41328" cy="706964"/>
          </a:xfrm>
        </p:spPr>
        <p:txBody>
          <a:bodyPr/>
          <a:lstStyle/>
          <a:p>
            <a:r>
              <a:rPr lang="en-US" dirty="0" smtClean="0"/>
              <a:t>The effects were felt across the nation… and eventually the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88" y="2215166"/>
            <a:ext cx="5299502" cy="4301544"/>
          </a:xfrm>
        </p:spPr>
      </p:pic>
    </p:spTree>
    <p:extLst>
      <p:ext uri="{BB962C8B-B14F-4D97-AF65-F5344CB8AC3E}">
        <p14:creationId xmlns:p14="http://schemas.microsoft.com/office/powerpoint/2010/main" val="324471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parts of cities had to sell their homes or apartments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2126015"/>
            <a:ext cx="5409125" cy="4405928"/>
          </a:xfrm>
        </p:spPr>
      </p:pic>
    </p:spTree>
    <p:extLst>
      <p:ext uri="{BB962C8B-B14F-4D97-AF65-F5344CB8AC3E}">
        <p14:creationId xmlns:p14="http://schemas.microsoft.com/office/powerpoint/2010/main" val="243551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Wide Shock Waves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369713"/>
            <a:ext cx="8825659" cy="3992449"/>
          </a:xfrm>
        </p:spPr>
        <p:txBody>
          <a:bodyPr>
            <a:normAutofit/>
          </a:bodyPr>
          <a:lstStyle/>
          <a:p>
            <a:r>
              <a:rPr lang="en-US" dirty="0" smtClean="0"/>
              <a:t>The US is not the only country gripped by the Great Depression</a:t>
            </a:r>
          </a:p>
          <a:p>
            <a:pPr lvl="1"/>
            <a:r>
              <a:rPr lang="en-US" dirty="0" smtClean="0"/>
              <a:t>Germany</a:t>
            </a:r>
          </a:p>
          <a:p>
            <a:pPr lvl="2"/>
            <a:r>
              <a:rPr lang="en-US" dirty="0" smtClean="0"/>
              <a:t>Paying reparations to France and Britain with American Money</a:t>
            </a:r>
          </a:p>
          <a:p>
            <a:pPr lvl="3"/>
            <a:r>
              <a:rPr lang="en-US" dirty="0" smtClean="0"/>
              <a:t>US Bankers wanted to collect on their loans fro Germany</a:t>
            </a:r>
          </a:p>
          <a:p>
            <a:pPr lvl="4"/>
            <a:r>
              <a:rPr lang="en-US" dirty="0" smtClean="0"/>
              <a:t>But How??</a:t>
            </a:r>
          </a:p>
          <a:p>
            <a:pPr lvl="1"/>
            <a:r>
              <a:rPr lang="en-US" dirty="0" smtClean="0"/>
              <a:t>US couldn’t afford to sell goods overseas</a:t>
            </a:r>
          </a:p>
          <a:p>
            <a:pPr lvl="2"/>
            <a:r>
              <a:rPr lang="en-US" dirty="0" smtClean="0"/>
              <a:t>Foreign competition made prices too low</a:t>
            </a:r>
          </a:p>
          <a:p>
            <a:r>
              <a:rPr lang="en-US" dirty="0" smtClean="0"/>
              <a:t>Congress passes the Hawley-Smoot Tariff Act</a:t>
            </a:r>
          </a:p>
          <a:p>
            <a:pPr lvl="1"/>
            <a:r>
              <a:rPr lang="en-US" dirty="0" smtClean="0"/>
              <a:t>Raised tariffs to an all new high</a:t>
            </a:r>
          </a:p>
          <a:p>
            <a:pPr lvl="2"/>
            <a:r>
              <a:rPr lang="en-US" dirty="0" smtClean="0"/>
              <a:t>Didn’t work</a:t>
            </a:r>
          </a:p>
          <a:p>
            <a:pPr lvl="3"/>
            <a:r>
              <a:rPr lang="en-US" dirty="0" smtClean="0"/>
              <a:t>Foreigners couldn’t sell anything in the US due to high tariff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0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cite these set of factors:</a:t>
            </a:r>
          </a:p>
          <a:p>
            <a:pPr lvl="1"/>
            <a:r>
              <a:rPr lang="en-US" dirty="0" smtClean="0"/>
              <a:t>Tariffs and war debt policies that cut down on foreign market for US goods</a:t>
            </a:r>
          </a:p>
          <a:p>
            <a:pPr lvl="1"/>
            <a:r>
              <a:rPr lang="en-US" dirty="0" smtClean="0"/>
              <a:t>Crises in farm sector</a:t>
            </a:r>
          </a:p>
          <a:p>
            <a:pPr lvl="1"/>
            <a:r>
              <a:rPr lang="en-US" dirty="0" smtClean="0"/>
              <a:t>Availability of easy credit</a:t>
            </a:r>
          </a:p>
          <a:p>
            <a:pPr lvl="1"/>
            <a:r>
              <a:rPr lang="en-US" dirty="0" smtClean="0"/>
              <a:t>Unequal distribution of income</a:t>
            </a:r>
          </a:p>
          <a:p>
            <a:pPr lvl="1"/>
            <a:endParaRPr lang="en-US" dirty="0"/>
          </a:p>
          <a:p>
            <a:r>
              <a:rPr lang="en-US" dirty="0" smtClean="0"/>
              <a:t>In November 1929, President Hoover remained confident that the economy would </a:t>
            </a:r>
            <a:r>
              <a:rPr lang="en-US" smtClean="0"/>
              <a:t>right itself….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0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868251"/>
          </a:xfrm>
        </p:spPr>
        <p:txBody>
          <a:bodyPr/>
          <a:lstStyle/>
          <a:p>
            <a:r>
              <a:rPr lang="en-US" dirty="0" smtClean="0"/>
              <a:t>The Stock Market Crashes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1591514"/>
            <a:ext cx="5189538" cy="4284572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154954" y="2253804"/>
            <a:ext cx="3687502" cy="377107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early September 1929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-Stock prices peaked 	and then fell</a:t>
            </a:r>
          </a:p>
          <a:p>
            <a:r>
              <a:rPr lang="en-US" sz="1800" dirty="0" smtClean="0"/>
              <a:t>Confidence in the market wavered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-Investors quickly sold 	their stocks</a:t>
            </a:r>
          </a:p>
          <a:p>
            <a:endParaRPr lang="en-US" sz="1800" dirty="0"/>
          </a:p>
          <a:p>
            <a:r>
              <a:rPr lang="en-US" sz="1800" dirty="0" smtClean="0"/>
              <a:t>October 29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- Market took a plunge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888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with the stock market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1920’s Stock market</a:t>
            </a:r>
          </a:p>
          <a:p>
            <a:pPr lvl="1"/>
            <a:r>
              <a:rPr lang="en-US" sz="1800" dirty="0" smtClean="0"/>
              <a:t>Sales had increased steadily for several years.</a:t>
            </a:r>
          </a:p>
          <a:p>
            <a:pPr lvl="2"/>
            <a:r>
              <a:rPr lang="en-US" sz="1800" dirty="0" smtClean="0"/>
              <a:t>Made a natural </a:t>
            </a:r>
            <a:r>
              <a:rPr lang="en-US" sz="1800" u="sng" dirty="0" smtClean="0">
                <a:solidFill>
                  <a:schemeClr val="accent6">
                    <a:lumMod val="75000"/>
                  </a:schemeClr>
                </a:solidFill>
              </a:rPr>
              <a:t>bull market</a:t>
            </a:r>
          </a:p>
          <a:p>
            <a:pPr lvl="3"/>
            <a:r>
              <a:rPr lang="en-US" sz="1800" dirty="0" smtClean="0"/>
              <a:t>A market with an upward trend in stock prices.</a:t>
            </a:r>
          </a:p>
          <a:p>
            <a:pPr lvl="1"/>
            <a:r>
              <a:rPr lang="en-US" sz="2200" dirty="0" smtClean="0"/>
              <a:t>People were 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buying on margin</a:t>
            </a:r>
          </a:p>
          <a:p>
            <a:pPr lvl="2"/>
            <a:r>
              <a:rPr lang="en-US" sz="2000" dirty="0" smtClean="0"/>
              <a:t>Purchasing stocks with borrowed money</a:t>
            </a:r>
          </a:p>
          <a:p>
            <a:pPr lvl="3"/>
            <a:r>
              <a:rPr lang="en-US" sz="1800" dirty="0" smtClean="0"/>
              <a:t>Pay for 10% of stock, pay off rest when you sell it at higher price</a:t>
            </a:r>
          </a:p>
          <a:p>
            <a:pPr lvl="1"/>
            <a:r>
              <a:rPr lang="en-US" sz="2200" dirty="0" smtClean="0"/>
              <a:t>Black Thursday</a:t>
            </a:r>
          </a:p>
          <a:p>
            <a:pPr lvl="2"/>
            <a:r>
              <a:rPr lang="en-US" sz="2000" dirty="0" smtClean="0"/>
              <a:t>October 24, 1929</a:t>
            </a:r>
          </a:p>
          <a:p>
            <a:pPr lvl="3"/>
            <a:r>
              <a:rPr lang="en-US" sz="1800" dirty="0" smtClean="0"/>
              <a:t>Stocks started to be sold by investors as they dropped in price</a:t>
            </a:r>
          </a:p>
          <a:p>
            <a:pPr lvl="3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973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Tuesday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26982"/>
            <a:ext cx="8825659" cy="4157908"/>
          </a:xfrm>
        </p:spPr>
        <p:txBody>
          <a:bodyPr/>
          <a:lstStyle/>
          <a:p>
            <a:r>
              <a:rPr lang="en-US" dirty="0" smtClean="0"/>
              <a:t>October 29, 1929</a:t>
            </a:r>
          </a:p>
          <a:p>
            <a:pPr lvl="1"/>
            <a:r>
              <a:rPr lang="en-US" dirty="0" smtClean="0"/>
              <a:t>The bottom fell out of the market</a:t>
            </a:r>
          </a:p>
          <a:p>
            <a:pPr lvl="1"/>
            <a:r>
              <a:rPr lang="en-US" dirty="0" smtClean="0"/>
              <a:t>Over 16.5 million shares were sold that day as price dropped</a:t>
            </a:r>
          </a:p>
          <a:p>
            <a:pPr lvl="1"/>
            <a:r>
              <a:rPr lang="en-US" dirty="0" smtClean="0"/>
              <a:t>Prices kept dropping daily for weeks</a:t>
            </a:r>
          </a:p>
          <a:p>
            <a:pPr lvl="2"/>
            <a:r>
              <a:rPr lang="en-US" dirty="0" smtClean="0"/>
              <a:t>US Steel</a:t>
            </a:r>
          </a:p>
          <a:p>
            <a:pPr lvl="3"/>
            <a:r>
              <a:rPr lang="en-US" dirty="0" smtClean="0"/>
              <a:t>October 28 = $512 / share</a:t>
            </a:r>
          </a:p>
          <a:p>
            <a:pPr lvl="3"/>
            <a:r>
              <a:rPr lang="en-US" dirty="0" smtClean="0"/>
              <a:t>September 3 = $262 / share</a:t>
            </a:r>
          </a:p>
          <a:p>
            <a:pPr lvl="3"/>
            <a:r>
              <a:rPr lang="en-US" dirty="0" smtClean="0"/>
              <a:t>November 28 = $2.22 / share</a:t>
            </a:r>
          </a:p>
          <a:p>
            <a:pPr lvl="2"/>
            <a:r>
              <a:rPr lang="en-US" dirty="0" smtClean="0"/>
              <a:t>Montgomery Ward</a:t>
            </a:r>
          </a:p>
          <a:p>
            <a:pPr lvl="3"/>
            <a:r>
              <a:rPr lang="en-US" dirty="0" smtClean="0"/>
              <a:t>October 28 = $210 / share</a:t>
            </a:r>
          </a:p>
          <a:p>
            <a:pPr lvl="3"/>
            <a:r>
              <a:rPr lang="en-US" dirty="0" smtClean="0"/>
              <a:t>September 3 = $138 / share</a:t>
            </a:r>
          </a:p>
          <a:p>
            <a:pPr lvl="3"/>
            <a:r>
              <a:rPr lang="en-US" dirty="0" smtClean="0"/>
              <a:t>November 28 = $0.40 /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9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 Crash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680632"/>
            <a:ext cx="5370490" cy="5012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55" y="2382658"/>
            <a:ext cx="4144954" cy="40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15166"/>
            <a:ext cx="8825659" cy="3804634"/>
          </a:xfrm>
        </p:spPr>
        <p:txBody>
          <a:bodyPr/>
          <a:lstStyle/>
          <a:p>
            <a:r>
              <a:rPr lang="en-US" dirty="0" smtClean="0"/>
              <a:t>The stock market crash signaled the beginning of the Great Depression</a:t>
            </a:r>
          </a:p>
          <a:p>
            <a:pPr lvl="1"/>
            <a:r>
              <a:rPr lang="en-US" dirty="0" smtClean="0"/>
              <a:t>Period from 1929 – 1940 in the US when</a:t>
            </a:r>
          </a:p>
          <a:p>
            <a:pPr lvl="2"/>
            <a:r>
              <a:rPr lang="en-US" dirty="0" smtClean="0"/>
              <a:t>The economy plummeted</a:t>
            </a:r>
          </a:p>
          <a:p>
            <a:pPr lvl="2"/>
            <a:r>
              <a:rPr lang="en-US" dirty="0" smtClean="0"/>
              <a:t>Unemployment skyrocketed</a:t>
            </a:r>
          </a:p>
          <a:p>
            <a:pPr lvl="2"/>
            <a:endParaRPr lang="en-US" dirty="0"/>
          </a:p>
          <a:p>
            <a:r>
              <a:rPr lang="en-US" dirty="0" smtClean="0"/>
              <a:t>When the market crashed, people flocked to the banks to withdraw their money</a:t>
            </a:r>
          </a:p>
          <a:p>
            <a:endParaRPr lang="en-US" dirty="0"/>
          </a:p>
          <a:p>
            <a:r>
              <a:rPr lang="en-US" dirty="0" smtClean="0"/>
              <a:t>Do you think the banks had everyone’s money?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3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54954" y="1693333"/>
            <a:ext cx="3945079" cy="2698363"/>
          </a:xfrm>
        </p:spPr>
        <p:txBody>
          <a:bodyPr>
            <a:normAutofit/>
          </a:bodyPr>
          <a:lstStyle/>
          <a:p>
            <a:r>
              <a:rPr lang="en-US" dirty="0" smtClean="0"/>
              <a:t>People went to the bank…but their was no money left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r="22682"/>
          <a:stretch>
            <a:fillRect/>
          </a:stretch>
        </p:blipFill>
        <p:spPr>
          <a:xfrm>
            <a:off x="6233376" y="697451"/>
            <a:ext cx="4005328" cy="5674393"/>
          </a:xfrm>
        </p:spPr>
      </p:pic>
    </p:spTree>
    <p:extLst>
      <p:ext uri="{BB962C8B-B14F-4D97-AF65-F5344CB8AC3E}">
        <p14:creationId xmlns:p14="http://schemas.microsoft.com/office/powerpoint/2010/main" val="56584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Failures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banks faced:</a:t>
            </a:r>
          </a:p>
          <a:p>
            <a:pPr lvl="1"/>
            <a:r>
              <a:rPr lang="en-US" dirty="0" smtClean="0"/>
              <a:t>Too many people came at once to withdraw their money</a:t>
            </a:r>
          </a:p>
          <a:p>
            <a:pPr lvl="1"/>
            <a:r>
              <a:rPr lang="en-US" dirty="0" smtClean="0"/>
              <a:t>Banks did not have people’s money because they invested it in the stock market</a:t>
            </a:r>
          </a:p>
          <a:p>
            <a:pPr lvl="1"/>
            <a:r>
              <a:rPr lang="en-US" dirty="0" smtClean="0"/>
              <a:t>The government did not insure bank accounts</a:t>
            </a:r>
          </a:p>
          <a:p>
            <a:pPr lvl="1"/>
            <a:endParaRPr lang="en-US" dirty="0"/>
          </a:p>
          <a:p>
            <a:r>
              <a:rPr lang="en-US" dirty="0" smtClean="0"/>
              <a:t>Consequently, banks had to close:</a:t>
            </a:r>
          </a:p>
          <a:p>
            <a:pPr lvl="1"/>
            <a:r>
              <a:rPr lang="en-US" dirty="0" smtClean="0"/>
              <a:t>1929 = 600 banks closed</a:t>
            </a:r>
          </a:p>
          <a:p>
            <a:pPr lvl="1"/>
            <a:r>
              <a:rPr lang="en-US" dirty="0" smtClean="0"/>
              <a:t>1930 = nearly ½ of the banks in the US 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1929 – 1930</a:t>
            </a:r>
          </a:p>
          <a:p>
            <a:pPr lvl="1"/>
            <a:r>
              <a:rPr lang="en-US" dirty="0" smtClean="0"/>
              <a:t>Saw the decline of the US Gross National Product (GNP)</a:t>
            </a:r>
          </a:p>
          <a:p>
            <a:pPr lvl="2"/>
            <a:r>
              <a:rPr lang="en-US" dirty="0" smtClean="0"/>
              <a:t>Total outputs of goods for sale</a:t>
            </a:r>
          </a:p>
          <a:p>
            <a:pPr lvl="3"/>
            <a:r>
              <a:rPr lang="en-US" dirty="0" smtClean="0"/>
              <a:t>1929 = $104 billion</a:t>
            </a:r>
          </a:p>
          <a:p>
            <a:pPr lvl="3"/>
            <a:r>
              <a:rPr lang="en-US" dirty="0" smtClean="0"/>
              <a:t>1932 = $ 59 billion</a:t>
            </a:r>
          </a:p>
          <a:p>
            <a:r>
              <a:rPr lang="en-US" dirty="0" smtClean="0"/>
              <a:t>90,000 businesses went bankrupt</a:t>
            </a:r>
          </a:p>
          <a:p>
            <a:endParaRPr lang="en-US" dirty="0"/>
          </a:p>
          <a:p>
            <a:r>
              <a:rPr lang="en-US" dirty="0" smtClean="0"/>
              <a:t>Unemployment rose:</a:t>
            </a:r>
          </a:p>
          <a:p>
            <a:pPr lvl="1"/>
            <a:r>
              <a:rPr lang="en-US" dirty="0" smtClean="0"/>
              <a:t>1929 = 3%</a:t>
            </a:r>
          </a:p>
          <a:p>
            <a:pPr lvl="1"/>
            <a:r>
              <a:rPr lang="en-US" dirty="0" smtClean="0"/>
              <a:t>1932 = 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</TotalTime>
  <Words>539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The Stock Market Crashes</vt:lpstr>
      <vt:lpstr>The Stock Market Crashes</vt:lpstr>
      <vt:lpstr>What went wrong with the stock market</vt:lpstr>
      <vt:lpstr>Black Tuesday </vt:lpstr>
      <vt:lpstr>The Stock Market Crash</vt:lpstr>
      <vt:lpstr>Financial Collapse</vt:lpstr>
      <vt:lpstr>People went to the bank…but their was no money left</vt:lpstr>
      <vt:lpstr>Bank Failures</vt:lpstr>
      <vt:lpstr>Business Failures</vt:lpstr>
      <vt:lpstr>Making something out of nothing</vt:lpstr>
      <vt:lpstr>Others not so lucky…</vt:lpstr>
      <vt:lpstr>The effects were felt across the nation… and eventually the world</vt:lpstr>
      <vt:lpstr>Large parts of cities had to sell their homes or apartments</vt:lpstr>
      <vt:lpstr>World Wide Shock Waves</vt:lpstr>
      <vt:lpstr>Causes of the Great Depression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Stock Market Crashes</dc:title>
  <dc:creator>Bob Koch</dc:creator>
  <cp:lastModifiedBy>Bob Koch</cp:lastModifiedBy>
  <cp:revision>6</cp:revision>
  <dcterms:created xsi:type="dcterms:W3CDTF">2015-01-03T20:40:20Z</dcterms:created>
  <dcterms:modified xsi:type="dcterms:W3CDTF">2015-01-03T21:27:20Z</dcterms:modified>
</cp:coreProperties>
</file>