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U.S. Neutrality is 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Questions Their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Socialists</a:t>
            </a:r>
          </a:p>
          <a:p>
            <a:pPr lvl="1"/>
            <a:r>
              <a:rPr lang="en-US" dirty="0" smtClean="0"/>
              <a:t>Criticized the war as a capitalistic and imperialist struggle between Germany and England to control markets</a:t>
            </a:r>
          </a:p>
          <a:p>
            <a:r>
              <a:rPr lang="en-US" dirty="0" smtClean="0"/>
              <a:t>Pacifists </a:t>
            </a:r>
          </a:p>
          <a:p>
            <a:pPr lvl="1"/>
            <a:r>
              <a:rPr lang="en-US" dirty="0" smtClean="0"/>
              <a:t>Led by William Jennings Bryan</a:t>
            </a:r>
          </a:p>
          <a:p>
            <a:pPr lvl="1"/>
            <a:r>
              <a:rPr lang="en-US" dirty="0" smtClean="0"/>
              <a:t>Believed the war was evil and that the US should set an example of peace</a:t>
            </a:r>
          </a:p>
          <a:p>
            <a:r>
              <a:rPr lang="en-US" dirty="0" smtClean="0"/>
              <a:t>German and Irish Americans</a:t>
            </a:r>
          </a:p>
          <a:p>
            <a:pPr lvl="1"/>
            <a:r>
              <a:rPr lang="en-US" dirty="0" smtClean="0"/>
              <a:t>Favored Germany</a:t>
            </a:r>
          </a:p>
          <a:p>
            <a:pPr lvl="1"/>
            <a:r>
              <a:rPr lang="en-US" dirty="0" smtClean="0"/>
              <a:t>Irish Americans hoped that if Germany won, it would provide a chance for them to gain independence from Britain</a:t>
            </a:r>
          </a:p>
        </p:txBody>
      </p:sp>
    </p:spTree>
    <p:extLst>
      <p:ext uri="{BB962C8B-B14F-4D97-AF65-F5344CB8AC3E}">
        <p14:creationId xmlns:p14="http://schemas.microsoft.com/office/powerpoint/2010/main" val="29694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Hits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American favored victory for the Allies rather than the Central Powers, </a:t>
            </a:r>
            <a:r>
              <a:rPr lang="en-US" sz="2400" b="1" u="sng" dirty="0" smtClean="0"/>
              <a:t>BUT</a:t>
            </a:r>
          </a:p>
          <a:p>
            <a:pPr lvl="1"/>
            <a:r>
              <a:rPr lang="en-US" sz="2200" dirty="0" smtClean="0"/>
              <a:t>we did not want to join the war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By 1917, America begins to build its military</a:t>
            </a:r>
          </a:p>
          <a:p>
            <a:pPr lvl="1"/>
            <a:r>
              <a:rPr lang="en-US" sz="2200" dirty="0" smtClean="0"/>
              <a:t>Mobilization occurs for two reason</a:t>
            </a:r>
          </a:p>
          <a:p>
            <a:pPr lvl="2"/>
            <a:r>
              <a:rPr lang="en-US" sz="2000" dirty="0" smtClean="0"/>
              <a:t>To ensure Allied repayment for debts to the US</a:t>
            </a:r>
          </a:p>
          <a:p>
            <a:pPr lvl="2"/>
            <a:r>
              <a:rPr lang="en-US" sz="2000" dirty="0" smtClean="0"/>
              <a:t>To prevent Germans from threatening US shipping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80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tries to Starve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5889916" cy="4195763"/>
          </a:xfrm>
        </p:spPr>
        <p:txBody>
          <a:bodyPr/>
          <a:lstStyle/>
          <a:p>
            <a:r>
              <a:rPr lang="en-US" dirty="0" smtClean="0"/>
              <a:t>British Blockade</a:t>
            </a:r>
          </a:p>
          <a:p>
            <a:pPr lvl="1"/>
            <a:r>
              <a:rPr lang="en-US" dirty="0" smtClean="0"/>
              <a:t>The use of naval ships to block off areas of water</a:t>
            </a:r>
          </a:p>
          <a:p>
            <a:pPr lvl="1"/>
            <a:r>
              <a:rPr lang="en-US" dirty="0" smtClean="0"/>
              <a:t>Originally intended by Britain to blockade only the coastline of Germany</a:t>
            </a:r>
          </a:p>
          <a:p>
            <a:pPr lvl="2"/>
            <a:r>
              <a:rPr lang="en-US" dirty="0" smtClean="0"/>
              <a:t>Prevent weapons and other military supplies from getting to Germany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Eventually, they include food as contraband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33" y="1564008"/>
            <a:ext cx="5052546" cy="3214054"/>
          </a:xfrm>
        </p:spPr>
      </p:pic>
    </p:spTree>
    <p:extLst>
      <p:ext uri="{BB962C8B-B14F-4D97-AF65-F5344CB8AC3E}">
        <p14:creationId xmlns:p14="http://schemas.microsoft.com/office/powerpoint/2010/main" val="29612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British Blockade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were 2 fold</a:t>
            </a:r>
          </a:p>
          <a:p>
            <a:pPr lvl="1"/>
            <a:r>
              <a:rPr lang="en-US" dirty="0" smtClean="0"/>
              <a:t>US ships carrying goods for Germany refused to challenge the blockade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Germany found it difficult to import food and fertilizers for crops</a:t>
            </a:r>
          </a:p>
          <a:p>
            <a:pPr lvl="2"/>
            <a:r>
              <a:rPr lang="en-US" dirty="0" smtClean="0"/>
              <a:t>Germany suffered severe famine</a:t>
            </a:r>
          </a:p>
          <a:p>
            <a:pPr lvl="2"/>
            <a:r>
              <a:rPr lang="en-US" dirty="0" smtClean="0"/>
              <a:t>750,000 Germans starve to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U-Boat Response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Germany used a counter blockade with U-Boats</a:t>
            </a:r>
          </a:p>
          <a:p>
            <a:pPr lvl="1"/>
            <a:r>
              <a:rPr lang="en-US" dirty="0" smtClean="0"/>
              <a:t>Submarines</a:t>
            </a:r>
          </a:p>
          <a:p>
            <a:pPr lvl="1"/>
            <a:endParaRPr lang="en-US" dirty="0"/>
          </a:p>
          <a:p>
            <a:r>
              <a:rPr lang="en-US" dirty="0" smtClean="0"/>
              <a:t>German orders were to sink any British or Allied ship found in the waters around Britain</a:t>
            </a:r>
          </a:p>
          <a:p>
            <a:pPr lvl="1"/>
            <a:r>
              <a:rPr lang="en-US" dirty="0" smtClean="0"/>
              <a:t>Germany warned US in newspapers against traveling on British ships into a war zone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President Wilson argued that it was our right to travel anywhere we want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93" y="1665886"/>
            <a:ext cx="5745101" cy="3624668"/>
          </a:xfrm>
        </p:spPr>
      </p:pic>
    </p:spTree>
    <p:extLst>
      <p:ext uri="{BB962C8B-B14F-4D97-AF65-F5344CB8AC3E}">
        <p14:creationId xmlns:p14="http://schemas.microsoft.com/office/powerpoint/2010/main" val="30652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</a:t>
            </a:r>
            <a:r>
              <a:rPr lang="en-US" dirty="0" err="1" smtClean="0"/>
              <a:t>Counterblockade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13" y="1952859"/>
            <a:ext cx="7444726" cy="4794565"/>
          </a:xfrm>
        </p:spPr>
      </p:pic>
    </p:spTree>
    <p:extLst>
      <p:ext uri="{BB962C8B-B14F-4D97-AF65-F5344CB8AC3E}">
        <p14:creationId xmlns:p14="http://schemas.microsoft.com/office/powerpoint/2010/main" val="16480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Sinking of the Lusitania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46111" y="2060574"/>
            <a:ext cx="6256965" cy="4195763"/>
          </a:xfrm>
        </p:spPr>
        <p:txBody>
          <a:bodyPr/>
          <a:lstStyle/>
          <a:p>
            <a:r>
              <a:rPr lang="en-US" dirty="0" smtClean="0"/>
              <a:t>May 7, 1915</a:t>
            </a:r>
          </a:p>
          <a:p>
            <a:pPr lvl="1"/>
            <a:r>
              <a:rPr lang="en-US" dirty="0" smtClean="0"/>
              <a:t>German U-boats sink the British liner Lusitania off the Southern coast of Ireland</a:t>
            </a:r>
          </a:p>
          <a:p>
            <a:pPr lvl="2"/>
            <a:r>
              <a:rPr lang="en-US" dirty="0" smtClean="0"/>
              <a:t>Of 1,198 casualties, 128 were Americans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82" y="1678304"/>
            <a:ext cx="5408064" cy="3241426"/>
          </a:xfrm>
        </p:spPr>
      </p:pic>
    </p:spTree>
    <p:extLst>
      <p:ext uri="{BB962C8B-B14F-4D97-AF65-F5344CB8AC3E}">
        <p14:creationId xmlns:p14="http://schemas.microsoft.com/office/powerpoint/2010/main" val="25088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U-boats strike again…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1915</a:t>
            </a:r>
          </a:p>
          <a:p>
            <a:pPr lvl="1"/>
            <a:r>
              <a:rPr lang="en-US" dirty="0" smtClean="0"/>
              <a:t>Germany agrees to restrict U-boat attacks under sharp protest from America</a:t>
            </a:r>
          </a:p>
          <a:p>
            <a:pPr lvl="1"/>
            <a:r>
              <a:rPr lang="en-US" dirty="0" smtClean="0"/>
              <a:t>March 1916</a:t>
            </a:r>
          </a:p>
          <a:p>
            <a:pPr lvl="2"/>
            <a:r>
              <a:rPr lang="en-US" dirty="0" smtClean="0"/>
              <a:t>Germany breaks its promise with the US</a:t>
            </a:r>
          </a:p>
          <a:p>
            <a:pPr lvl="3"/>
            <a:r>
              <a:rPr lang="en-US" dirty="0" smtClean="0"/>
              <a:t>Torpedoes a French </a:t>
            </a:r>
            <a:r>
              <a:rPr lang="en-US" dirty="0" err="1" smtClean="0"/>
              <a:t>passanger</a:t>
            </a:r>
            <a:r>
              <a:rPr lang="en-US" dirty="0" smtClean="0"/>
              <a:t> ship named the Sussex</a:t>
            </a:r>
          </a:p>
          <a:p>
            <a:pPr lvl="4"/>
            <a:r>
              <a:rPr lang="en-US" dirty="0" smtClean="0"/>
              <a:t>Kills 275 people</a:t>
            </a:r>
          </a:p>
          <a:p>
            <a:pPr lvl="2"/>
            <a:r>
              <a:rPr lang="en-US" dirty="0" smtClean="0"/>
              <a:t>Germany signs the </a:t>
            </a:r>
            <a:r>
              <a:rPr lang="en-US" dirty="0" err="1" smtClean="0"/>
              <a:t>Susex</a:t>
            </a:r>
            <a:r>
              <a:rPr lang="en-US" dirty="0" smtClean="0"/>
              <a:t> pledge</a:t>
            </a:r>
          </a:p>
          <a:p>
            <a:pPr lvl="3"/>
            <a:r>
              <a:rPr lang="en-US" dirty="0" smtClean="0"/>
              <a:t>Germany agrees to restrict U-boat attacks only if Britain lifts the blockade against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1916 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03312" y="1970469"/>
            <a:ext cx="6353556" cy="4285870"/>
          </a:xfrm>
        </p:spPr>
        <p:txBody>
          <a:bodyPr/>
          <a:lstStyle/>
          <a:p>
            <a:r>
              <a:rPr lang="en-US" sz="2400" dirty="0" smtClean="0"/>
              <a:t>November 1916</a:t>
            </a:r>
          </a:p>
          <a:p>
            <a:pPr lvl="1"/>
            <a:r>
              <a:rPr lang="en-US" sz="2000" dirty="0" smtClean="0"/>
              <a:t>The US presidential election between </a:t>
            </a:r>
          </a:p>
          <a:p>
            <a:pPr lvl="2"/>
            <a:r>
              <a:rPr lang="en-US" sz="1800" dirty="0" smtClean="0"/>
              <a:t>Woodrow Wilson (D)</a:t>
            </a:r>
          </a:p>
          <a:p>
            <a:pPr lvl="3"/>
            <a:r>
              <a:rPr lang="en-US" sz="1600" dirty="0" smtClean="0"/>
              <a:t>Runs on “He kept us out of the war “ slogan</a:t>
            </a:r>
          </a:p>
          <a:p>
            <a:pPr lvl="2"/>
            <a:r>
              <a:rPr lang="en-US" sz="1800" dirty="0" smtClean="0"/>
              <a:t>Charles Hughes (R)</a:t>
            </a:r>
          </a:p>
          <a:p>
            <a:pPr lvl="3"/>
            <a:r>
              <a:rPr lang="en-US" sz="1600" dirty="0" smtClean="0"/>
              <a:t>Pledged to uphold America’s right to freedom on the high seas</a:t>
            </a:r>
          </a:p>
          <a:p>
            <a:pPr lvl="3"/>
            <a:endParaRPr lang="en-US" dirty="0"/>
          </a:p>
          <a:p>
            <a:pPr lvl="2"/>
            <a:r>
              <a:rPr lang="en-US" sz="2000" dirty="0" smtClean="0"/>
              <a:t>Wilson wins by a narrow margin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28" y="1777206"/>
            <a:ext cx="4031166" cy="4031166"/>
          </a:xfrm>
        </p:spPr>
      </p:pic>
    </p:spTree>
    <p:extLst>
      <p:ext uri="{BB962C8B-B14F-4D97-AF65-F5344CB8AC3E}">
        <p14:creationId xmlns:p14="http://schemas.microsoft.com/office/powerpoint/2010/main" val="14832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without Victory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election, Wilson tried to mediate between the warring alliances</a:t>
            </a:r>
          </a:p>
          <a:p>
            <a:pPr lvl="1"/>
            <a:r>
              <a:rPr lang="en-US" dirty="0" smtClean="0"/>
              <a:t>(1917) In a speech to Congress, the president calls for “a peace without victory… a peace between equals”.</a:t>
            </a:r>
          </a:p>
          <a:p>
            <a:pPr lvl="2"/>
            <a:r>
              <a:rPr lang="en-US" dirty="0" smtClean="0"/>
              <a:t>Idea= to have the war end without either side imposing harsh terms on the other.</a:t>
            </a:r>
          </a:p>
          <a:p>
            <a:pPr lvl="3"/>
            <a:r>
              <a:rPr lang="en-US" dirty="0" smtClean="0"/>
              <a:t>Germany, France, or Britain did not want this because they did not want millions of their countrymen to die in vain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 yesterday?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causes of World War 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teams that fight against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31, 1917</a:t>
            </a:r>
          </a:p>
          <a:p>
            <a:pPr lvl="1"/>
            <a:r>
              <a:rPr lang="en-US" dirty="0" smtClean="0"/>
              <a:t>Germany declares that U-boats will sink all ships in British waters on sight.</a:t>
            </a:r>
          </a:p>
          <a:p>
            <a:pPr lvl="2"/>
            <a:r>
              <a:rPr lang="en-US" dirty="0" smtClean="0"/>
              <a:t>Again, Wilson tried to keep the US out</a:t>
            </a:r>
          </a:p>
          <a:p>
            <a:pPr lvl="3"/>
            <a:r>
              <a:rPr lang="en-US" dirty="0" smtClean="0"/>
              <a:t>“We will wait for actual overt acts before declaring war”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The Zimmerman Note was found</a:t>
            </a:r>
          </a:p>
          <a:p>
            <a:pPr lvl="2"/>
            <a:r>
              <a:rPr lang="en-US" dirty="0" smtClean="0"/>
              <a:t>A telegram from Germany to Mexico proposing Mexico aid Germany by attacking USA</a:t>
            </a:r>
          </a:p>
          <a:p>
            <a:pPr lvl="3"/>
            <a:r>
              <a:rPr lang="en-US" dirty="0" smtClean="0"/>
              <a:t>IF the US joined the war, then Germany would support Mexico re-gain “lost territory in Texas, New Mexico, and Arizona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Zimmerman Telegram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22" y="1287887"/>
            <a:ext cx="4885196" cy="5236930"/>
          </a:xfrm>
        </p:spPr>
      </p:pic>
    </p:spTree>
    <p:extLst>
      <p:ext uri="{BB962C8B-B14F-4D97-AF65-F5344CB8AC3E}">
        <p14:creationId xmlns:p14="http://schemas.microsoft.com/office/powerpoint/2010/main" val="8080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1917</a:t>
            </a:r>
          </a:p>
          <a:p>
            <a:pPr lvl="1"/>
            <a:r>
              <a:rPr lang="en-US" dirty="0" smtClean="0"/>
              <a:t>Revolutionaries ousted Czar Nicholas II oppressive regime</a:t>
            </a:r>
          </a:p>
          <a:p>
            <a:pPr lvl="2"/>
            <a:r>
              <a:rPr lang="en-US" dirty="0" smtClean="0"/>
              <a:t>Established a provisional democratic government</a:t>
            </a:r>
          </a:p>
          <a:p>
            <a:pPr lvl="2"/>
            <a:r>
              <a:rPr lang="en-US" dirty="0" smtClean="0"/>
              <a:t>Now supporters of American entry into war could claim that this war was of democracies against brutal </a:t>
            </a:r>
            <a:r>
              <a:rPr lang="en-US" dirty="0" smtClean="0"/>
              <a:t>monarchies</a:t>
            </a:r>
          </a:p>
          <a:p>
            <a:pPr lvl="2"/>
            <a:r>
              <a:rPr lang="en-US" dirty="0" smtClean="0"/>
              <a:t>Part of the </a:t>
            </a:r>
            <a:r>
              <a:rPr lang="en-US" dirty="0" smtClean="0"/>
              <a:t>Bolshevik Revolution </a:t>
            </a:r>
            <a:endParaRPr lang="en-US" dirty="0"/>
          </a:p>
          <a:p>
            <a:pPr lvl="1"/>
            <a:r>
              <a:rPr lang="en-US" dirty="0" smtClean="0"/>
              <a:t>April 1917</a:t>
            </a:r>
          </a:p>
          <a:p>
            <a:pPr lvl="2"/>
            <a:r>
              <a:rPr lang="en-US" dirty="0" smtClean="0"/>
              <a:t>Motivated by Russia, Wilson delivers a speech to Congress </a:t>
            </a:r>
          </a:p>
          <a:p>
            <a:pPr lvl="3"/>
            <a:r>
              <a:rPr lang="en-US" dirty="0" smtClean="0"/>
              <a:t>America is needed to help make world “safe for democracy”</a:t>
            </a:r>
          </a:p>
          <a:p>
            <a:pPr lvl="3"/>
            <a:r>
              <a:rPr lang="en-US" dirty="0" smtClean="0"/>
              <a:t>We declare war against Central Powers on April 2,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gets dragged into the war…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the war causing great destruction in Europe, the US fights to remain neutral…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74" y="1853249"/>
            <a:ext cx="6297991" cy="3774820"/>
          </a:xfrm>
        </p:spPr>
      </p:pic>
    </p:spTree>
    <p:extLst>
      <p:ext uri="{BB962C8B-B14F-4D97-AF65-F5344CB8AC3E}">
        <p14:creationId xmlns:p14="http://schemas.microsoft.com/office/powerpoint/2010/main" val="10063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August 3, 1914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Germany</a:t>
            </a:r>
            <a:r>
              <a:rPr lang="en-US" dirty="0" smtClean="0"/>
              <a:t> invaded Belgium using </a:t>
            </a:r>
            <a:r>
              <a:rPr lang="en-US" dirty="0" err="1" smtClean="0">
                <a:solidFill>
                  <a:schemeClr val="accent3"/>
                </a:solidFill>
              </a:rPr>
              <a:t>Schlieffen</a:t>
            </a:r>
            <a:r>
              <a:rPr lang="en-US" dirty="0" smtClean="0">
                <a:solidFill>
                  <a:schemeClr val="accent3"/>
                </a:solidFill>
              </a:rPr>
              <a:t> Plan</a:t>
            </a:r>
          </a:p>
          <a:p>
            <a:pPr lvl="2"/>
            <a:r>
              <a:rPr lang="en-US" dirty="0" smtClean="0"/>
              <a:t>Called for a holding action against Russia</a:t>
            </a:r>
          </a:p>
          <a:p>
            <a:pPr lvl="2"/>
            <a:r>
              <a:rPr lang="en-US" dirty="0" smtClean="0"/>
              <a:t>Combined with a quick drive through Belgium to France</a:t>
            </a:r>
          </a:p>
          <a:p>
            <a:pPr lvl="2"/>
            <a:r>
              <a:rPr lang="en-US" dirty="0" smtClean="0"/>
              <a:t>Once France had fallen, the 2 German armies would combine to defeat Russia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62" y="1853248"/>
            <a:ext cx="5629499" cy="4412955"/>
          </a:xfrm>
        </p:spPr>
      </p:pic>
    </p:spTree>
    <p:extLst>
      <p:ext uri="{BB962C8B-B14F-4D97-AF65-F5344CB8AC3E}">
        <p14:creationId xmlns:p14="http://schemas.microsoft.com/office/powerpoint/2010/main" val="26974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 Continues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Belgium lost, the Allies retreat to the Marne River in France</a:t>
            </a:r>
          </a:p>
          <a:p>
            <a:pPr lvl="1"/>
            <a:r>
              <a:rPr lang="en-US" dirty="0" smtClean="0"/>
              <a:t>The German military gets stopped in Sept. 1914</a:t>
            </a:r>
          </a:p>
          <a:p>
            <a:r>
              <a:rPr lang="en-US" dirty="0" smtClean="0"/>
              <a:t>By Spring 1915, both armies had dug in for </a:t>
            </a:r>
            <a:r>
              <a:rPr lang="en-US" dirty="0" smtClean="0">
                <a:solidFill>
                  <a:schemeClr val="accent3"/>
                </a:solidFill>
              </a:rPr>
              <a:t>trench warfare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Battles where armies fought for mere yards of ground in between two sets of trenches</a:t>
            </a:r>
          </a:p>
          <a:p>
            <a:pPr lvl="1"/>
            <a:r>
              <a:rPr lang="en-US" dirty="0" smtClean="0"/>
              <a:t>In between the trenches would become known as </a:t>
            </a:r>
            <a:r>
              <a:rPr lang="en-US" dirty="0" smtClean="0">
                <a:solidFill>
                  <a:schemeClr val="accent3"/>
                </a:solidFill>
              </a:rPr>
              <a:t>“no man’s land”</a:t>
            </a:r>
          </a:p>
          <a:p>
            <a:pPr lvl="2"/>
            <a:r>
              <a:rPr lang="en-US" dirty="0" smtClean="0"/>
              <a:t>A barren expanse of mud pockmarked with shell craters and filled with barbed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248089"/>
            <a:ext cx="9002332" cy="6129099"/>
          </a:xfrm>
        </p:spPr>
      </p:pic>
    </p:spTree>
    <p:extLst>
      <p:ext uri="{BB962C8B-B14F-4D97-AF65-F5344CB8AC3E}">
        <p14:creationId xmlns:p14="http://schemas.microsoft.com/office/powerpoint/2010/main" val="1707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8" y="252211"/>
            <a:ext cx="9194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154715"/>
            <a:ext cx="9039659" cy="61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for over 3 years with devastating and inconclusive results</a:t>
            </a:r>
          </a:p>
          <a:p>
            <a:endParaRPr lang="en-US" dirty="0"/>
          </a:p>
          <a:p>
            <a:pPr lvl="1"/>
            <a:r>
              <a:rPr lang="en-US" dirty="0" smtClean="0"/>
              <a:t>(July – November 1916) Battle of Somme</a:t>
            </a:r>
          </a:p>
          <a:p>
            <a:pPr lvl="2"/>
            <a:r>
              <a:rPr lang="en-US" dirty="0" smtClean="0"/>
              <a:t>British suffered 60,000 casualties the first day alone</a:t>
            </a:r>
          </a:p>
          <a:p>
            <a:pPr lvl="2"/>
            <a:r>
              <a:rPr lang="en-US" dirty="0" smtClean="0"/>
              <a:t>Final Casualties = 1.2 million</a:t>
            </a:r>
          </a:p>
          <a:p>
            <a:pPr lvl="2"/>
            <a:endParaRPr lang="en-US" dirty="0"/>
          </a:p>
          <a:p>
            <a:r>
              <a:rPr lang="en-US" dirty="0" smtClean="0"/>
              <a:t>Only to gain 7 miles</a:t>
            </a:r>
          </a:p>
        </p:txBody>
      </p:sp>
    </p:spTree>
    <p:extLst>
      <p:ext uri="{BB962C8B-B14F-4D97-AF65-F5344CB8AC3E}">
        <p14:creationId xmlns:p14="http://schemas.microsoft.com/office/powerpoint/2010/main" val="2925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</TotalTime>
  <Words>848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World War I</vt:lpstr>
      <vt:lpstr>What did we learn yesterday?</vt:lpstr>
      <vt:lpstr>America gets dragged into the war…</vt:lpstr>
      <vt:lpstr>The Fight Starts</vt:lpstr>
      <vt:lpstr>The Fight Continues</vt:lpstr>
      <vt:lpstr>PowerPoint Presentation</vt:lpstr>
      <vt:lpstr>PowerPoint Presentation</vt:lpstr>
      <vt:lpstr>PowerPoint Presentation</vt:lpstr>
      <vt:lpstr>Trench Warfare</vt:lpstr>
      <vt:lpstr>America Questions Their Neutrality</vt:lpstr>
      <vt:lpstr>The War Hits Home</vt:lpstr>
      <vt:lpstr>Britain tries to Starve Germany</vt:lpstr>
      <vt:lpstr>Results of the British Blockade</vt:lpstr>
      <vt:lpstr>German U-Boat Response</vt:lpstr>
      <vt:lpstr>German Counterblockade</vt:lpstr>
      <vt:lpstr>Sinking of the Lusitania</vt:lpstr>
      <vt:lpstr>U-boats strike again…</vt:lpstr>
      <vt:lpstr>1916 Election</vt:lpstr>
      <vt:lpstr>Peace without Victory</vt:lpstr>
      <vt:lpstr>German Reaction</vt:lpstr>
      <vt:lpstr>Zimmerman Telegram</vt:lpstr>
      <vt:lpstr>In Russia</vt:lpstr>
    </vt:vector>
  </TitlesOfParts>
  <Company>CFSD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Bob Koch</dc:creator>
  <cp:lastModifiedBy>cf_koch</cp:lastModifiedBy>
  <cp:revision>10</cp:revision>
  <dcterms:created xsi:type="dcterms:W3CDTF">2014-11-17T01:23:38Z</dcterms:created>
  <dcterms:modified xsi:type="dcterms:W3CDTF">2014-11-18T14:27:44Z</dcterms:modified>
</cp:coreProperties>
</file>