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6" r:id="rId9"/>
    <p:sldId id="268" r:id="rId10"/>
    <p:sldId id="267" r:id="rId11"/>
    <p:sldId id="269" r:id="rId12"/>
    <p:sldId id="270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9" autoAdjust="0"/>
    <p:restoredTop sz="94725" autoAdjust="0"/>
  </p:normalViewPr>
  <p:slideViewPr>
    <p:cSldViewPr>
      <p:cViewPr varScale="1">
        <p:scale>
          <a:sx n="74" d="100"/>
          <a:sy n="74" d="100"/>
        </p:scale>
        <p:origin x="-4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645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8824E-E9FD-4BAC-83DD-5B4492155BD2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A992D-0B25-4853-9152-3A86E09FE8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0"/>
            <a:ext cx="7772400" cy="13716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257800"/>
            <a:ext cx="6553200" cy="8382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838200" y="64008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0800"/>
            <a:ext cx="33528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400800"/>
            <a:ext cx="1905000" cy="381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491465-590C-4109-A7F7-F59C1DE2A9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CD0DF-1AEA-4FD0-956C-CA841EF07D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152400"/>
            <a:ext cx="18097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52400"/>
            <a:ext cx="52768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CCCDD-C0F3-48ED-9C4A-C24BCE715D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A8428-FFEA-4D0B-89C3-8DF042AB63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9AE95-EE4E-46BC-B3CE-19FA3B40E9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371600"/>
            <a:ext cx="35433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371600"/>
            <a:ext cx="35433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CBE18-9DFC-404B-BD72-63A092F5F1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623D4-F3E6-4C84-AD5B-97EB2091FE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CCD9CB-0347-4112-82F3-C8A63D38B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D1C28-8DD8-4DD9-AD0A-4B64C34EC0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09B96-2209-4CC5-AE03-6A2A61897F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9CF49-6E44-437E-BC77-F3426E3DC9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52400"/>
            <a:ext cx="7162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371600"/>
            <a:ext cx="7239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4008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0800"/>
            <a:ext cx="2971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6DEEF578-725F-484E-892D-7657AE249A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Industrial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Changes in how things are made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Industrialization Comes to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Francis Cabot Lowell</a:t>
            </a:r>
          </a:p>
          <a:p>
            <a:pPr lvl="1"/>
            <a:r>
              <a:rPr lang="en-US" dirty="0" smtClean="0"/>
              <a:t>Creates first “integrated textile mill” where fibers are turned into finished cloth under one roof</a:t>
            </a:r>
            <a:endParaRPr lang="en-US" dirty="0"/>
          </a:p>
        </p:txBody>
      </p:sp>
      <p:pic>
        <p:nvPicPr>
          <p:cNvPr id="4" name="Picture 3" descr="Lowell Ma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28454" y="3276601"/>
            <a:ext cx="4558146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Lowell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Hired local girls to work in his mills</a:t>
            </a:r>
            <a:endParaRPr lang="en-US" dirty="0"/>
          </a:p>
        </p:txBody>
      </p:sp>
      <p:pic>
        <p:nvPicPr>
          <p:cNvPr id="4" name="Picture 3" descr="Lowell Ma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2057400"/>
            <a:ext cx="3342598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Workers Unite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Sarah G. Bagley</a:t>
            </a:r>
          </a:p>
          <a:p>
            <a:pPr lvl="1"/>
            <a:r>
              <a:rPr lang="en-US" dirty="0" smtClean="0"/>
              <a:t>As competition increases working conditions deteriorate and wages decrease</a:t>
            </a:r>
          </a:p>
          <a:p>
            <a:pPr lvl="1"/>
            <a:r>
              <a:rPr lang="en-US" dirty="0" smtClean="0"/>
              <a:t>Lowell Female Labor Reform Association (1844)</a:t>
            </a:r>
          </a:p>
          <a:p>
            <a:pPr lvl="2"/>
            <a:r>
              <a:rPr lang="en-US" dirty="0" smtClean="0"/>
              <a:t>Labor Union formed to improve working conditions for factory workers</a:t>
            </a:r>
          </a:p>
          <a:p>
            <a:pPr lvl="2"/>
            <a:r>
              <a:rPr lang="en-US" dirty="0" smtClean="0"/>
              <a:t>Fought for 10 hour work 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Cottage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Until the late 1700s most goods around the world were produced by cottage industry</a:t>
            </a:r>
          </a:p>
          <a:p>
            <a:pPr lvl="1"/>
            <a:r>
              <a:rPr lang="en-US" dirty="0" smtClean="0"/>
              <a:t>Cottage Industry: when goods are produced in </a:t>
            </a:r>
            <a:r>
              <a:rPr lang="en-US" dirty="0" smtClean="0"/>
              <a:t>one’s </a:t>
            </a:r>
            <a:r>
              <a:rPr lang="en-US" dirty="0" smtClean="0"/>
              <a:t>home</a:t>
            </a:r>
            <a:endParaRPr lang="en-US" dirty="0"/>
          </a:p>
        </p:txBody>
      </p:sp>
      <p:pic>
        <p:nvPicPr>
          <p:cNvPr id="4" name="Picture 3" descr="Irish_spinning_whe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3417042"/>
            <a:ext cx="2590800" cy="34409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Cottage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 of Cottage Industry</a:t>
            </a:r>
          </a:p>
          <a:p>
            <a:pPr lvl="1"/>
            <a:r>
              <a:rPr lang="en-US" dirty="0" smtClean="0"/>
              <a:t>Quality Product Produced</a:t>
            </a:r>
          </a:p>
          <a:p>
            <a:pPr lvl="1"/>
            <a:r>
              <a:rPr lang="en-US" dirty="0" smtClean="0"/>
              <a:t>Unique Products Produced</a:t>
            </a:r>
          </a:p>
          <a:p>
            <a:pPr lvl="1"/>
            <a:r>
              <a:rPr lang="en-US" dirty="0" smtClean="0"/>
              <a:t>Low start up costs</a:t>
            </a:r>
          </a:p>
          <a:p>
            <a:pPr lvl="1"/>
            <a:r>
              <a:rPr lang="en-US" dirty="0" smtClean="0"/>
              <a:t>Creates skilled jobs which pay high wages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Cottage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Production is slow</a:t>
            </a:r>
          </a:p>
          <a:p>
            <a:pPr lvl="1"/>
            <a:r>
              <a:rPr lang="en-US" dirty="0" smtClean="0"/>
              <a:t>High rate of skill necessary to produce</a:t>
            </a:r>
          </a:p>
          <a:p>
            <a:pPr lvl="1"/>
            <a:r>
              <a:rPr lang="en-US" dirty="0" smtClean="0"/>
              <a:t>Goods are expensive</a:t>
            </a:r>
          </a:p>
          <a:p>
            <a:pPr lvl="1"/>
            <a:r>
              <a:rPr lang="en-US" dirty="0" smtClean="0"/>
              <a:t>Custom made goods are hard to repair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Machines begin to do repetitive tasks for the production of finished goods</a:t>
            </a:r>
          </a:p>
          <a:p>
            <a:r>
              <a:rPr lang="en-US" dirty="0" smtClean="0"/>
              <a:t>Advantages-</a:t>
            </a:r>
          </a:p>
          <a:p>
            <a:pPr lvl="1"/>
            <a:r>
              <a:rPr lang="en-US" dirty="0" smtClean="0"/>
              <a:t>Creates more jobs</a:t>
            </a:r>
          </a:p>
          <a:p>
            <a:pPr lvl="1"/>
            <a:r>
              <a:rPr lang="en-US" dirty="0" smtClean="0"/>
              <a:t>Increases size of middle class</a:t>
            </a:r>
          </a:p>
          <a:p>
            <a:pPr lvl="1"/>
            <a:r>
              <a:rPr lang="en-US" dirty="0" smtClean="0"/>
              <a:t>Prices of finished goods decrease</a:t>
            </a:r>
          </a:p>
          <a:p>
            <a:pPr lvl="1"/>
            <a:r>
              <a:rPr lang="en-US" dirty="0" smtClean="0"/>
              <a:t>Increases variety of finished goods for purchase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Disadvantages of Industrialization</a:t>
            </a:r>
          </a:p>
          <a:p>
            <a:pPr lvl="1"/>
            <a:r>
              <a:rPr lang="en-US" dirty="0" smtClean="0"/>
              <a:t>Large amounts of money (capital) needed to start mechanized manufacturing</a:t>
            </a:r>
          </a:p>
          <a:p>
            <a:pPr lvl="1"/>
            <a:r>
              <a:rPr lang="en-US" dirty="0" smtClean="0"/>
              <a:t>Decreased demand for skilled labor</a:t>
            </a:r>
          </a:p>
          <a:p>
            <a:pPr lvl="1"/>
            <a:r>
              <a:rPr lang="en-US" dirty="0" smtClean="0"/>
              <a:t>Decreased pay for skilled labor</a:t>
            </a:r>
          </a:p>
          <a:p>
            <a:pPr lvl="1"/>
            <a:r>
              <a:rPr lang="en-US" dirty="0" smtClean="0"/>
              <a:t>People work away from home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Begins in Europe during the mid 1700s</a:t>
            </a:r>
          </a:p>
          <a:p>
            <a:r>
              <a:rPr lang="en-US" dirty="0" smtClean="0"/>
              <a:t>The textile mill was the first to industrialize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Industrialization Comes to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Samuel Slater (Great Britain)</a:t>
            </a:r>
          </a:p>
          <a:p>
            <a:pPr lvl="1"/>
            <a:r>
              <a:rPr lang="en-US" dirty="0" smtClean="0"/>
              <a:t>Smuggles plans for a textile mill from Britain to U.S. (1790s)</a:t>
            </a:r>
          </a:p>
          <a:p>
            <a:pPr lvl="1"/>
            <a:r>
              <a:rPr lang="en-US" dirty="0" smtClean="0"/>
              <a:t>Convinces Almay and Brown to finance the building of his first mill in Pawtucket, Rhode Island</a:t>
            </a:r>
            <a:endParaRPr lang="en-US" dirty="0"/>
          </a:p>
        </p:txBody>
      </p:sp>
      <p:pic>
        <p:nvPicPr>
          <p:cNvPr id="4" name="Picture 3" descr="slater mi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4210050"/>
            <a:ext cx="3971925" cy="2647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Rhode Island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Slater hires entire families to work in his mill </a:t>
            </a:r>
          </a:p>
          <a:p>
            <a:r>
              <a:rPr lang="en-US" dirty="0" smtClean="0"/>
              <a:t>Slater’s mill produces </a:t>
            </a:r>
            <a:r>
              <a:rPr lang="en-US" u="sng" dirty="0" smtClean="0">
                <a:solidFill>
                  <a:srgbClr val="FF0000"/>
                </a:solidFill>
              </a:rPr>
              <a:t>thread</a:t>
            </a:r>
            <a:r>
              <a:rPr lang="en-US" dirty="0" smtClean="0"/>
              <a:t> </a:t>
            </a:r>
            <a:r>
              <a:rPr lang="en-US" dirty="0" smtClean="0"/>
              <a:t>which was woven by local families</a:t>
            </a:r>
            <a:endParaRPr lang="en-US" dirty="0"/>
          </a:p>
        </p:txBody>
      </p:sp>
      <p:pic>
        <p:nvPicPr>
          <p:cNvPr id="4" name="Picture 3" descr="slater mi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3505200"/>
            <a:ext cx="5029200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dustrial design template">
  <a:themeElements>
    <a:clrScheme name="Office Theme 12">
      <a:dk1>
        <a:srgbClr val="0066CC"/>
      </a:dk1>
      <a:lt1>
        <a:srgbClr val="FFFFFF"/>
      </a:lt1>
      <a:dk2>
        <a:srgbClr val="CCECFF"/>
      </a:dk2>
      <a:lt2>
        <a:srgbClr val="808080"/>
      </a:lt2>
      <a:accent1>
        <a:srgbClr val="A3D1FB"/>
      </a:accent1>
      <a:accent2>
        <a:srgbClr val="9999FF"/>
      </a:accent2>
      <a:accent3>
        <a:srgbClr val="FFFFFF"/>
      </a:accent3>
      <a:accent4>
        <a:srgbClr val="0056AE"/>
      </a:accent4>
      <a:accent5>
        <a:srgbClr val="CEE5FD"/>
      </a:accent5>
      <a:accent6>
        <a:srgbClr val="8A8AE7"/>
      </a:accent6>
      <a:hlink>
        <a:srgbClr val="3333CC"/>
      </a:hlink>
      <a:folHlink>
        <a:srgbClr val="FFFFCC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CC"/>
        </a:dk1>
        <a:lt1>
          <a:srgbClr val="3366FF"/>
        </a:lt1>
        <a:dk2>
          <a:srgbClr val="0099FF"/>
        </a:dk2>
        <a:lt2>
          <a:srgbClr val="003366"/>
        </a:lt2>
        <a:accent1>
          <a:srgbClr val="99CCFF"/>
        </a:accent1>
        <a:accent2>
          <a:srgbClr val="7A2E82"/>
        </a:accent2>
        <a:accent3>
          <a:srgbClr val="ADB8FF"/>
        </a:accent3>
        <a:accent4>
          <a:srgbClr val="0000AE"/>
        </a:accent4>
        <a:accent5>
          <a:srgbClr val="CAE2FF"/>
        </a:accent5>
        <a:accent6>
          <a:srgbClr val="6E2975"/>
        </a:accent6>
        <a:hlink>
          <a:srgbClr val="CCE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4D4D4D"/>
        </a:dk1>
        <a:lt1>
          <a:srgbClr val="ABADA1"/>
        </a:lt1>
        <a:dk2>
          <a:srgbClr val="B8D0E4"/>
        </a:dk2>
        <a:lt2>
          <a:srgbClr val="777777"/>
        </a:lt2>
        <a:accent1>
          <a:srgbClr val="3A7AD8"/>
        </a:accent1>
        <a:accent2>
          <a:srgbClr val="9DB9F9"/>
        </a:accent2>
        <a:accent3>
          <a:srgbClr val="D2D3CD"/>
        </a:accent3>
        <a:accent4>
          <a:srgbClr val="404040"/>
        </a:accent4>
        <a:accent5>
          <a:srgbClr val="AEBEE9"/>
        </a:accent5>
        <a:accent6>
          <a:srgbClr val="8EA7E2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33CC"/>
        </a:dk1>
        <a:lt1>
          <a:srgbClr val="BC996E"/>
        </a:lt1>
        <a:dk2>
          <a:srgbClr val="6DAFFF"/>
        </a:dk2>
        <a:lt2>
          <a:srgbClr val="2D2015"/>
        </a:lt2>
        <a:accent1>
          <a:srgbClr val="5CA2EE"/>
        </a:accent1>
        <a:accent2>
          <a:srgbClr val="8F5F2F"/>
        </a:accent2>
        <a:accent3>
          <a:srgbClr val="DACABA"/>
        </a:accent3>
        <a:accent4>
          <a:srgbClr val="002AAE"/>
        </a:accent4>
        <a:accent5>
          <a:srgbClr val="B5CEF5"/>
        </a:accent5>
        <a:accent6>
          <a:srgbClr val="81552A"/>
        </a:accent6>
        <a:hlink>
          <a:srgbClr val="FFE107"/>
        </a:hlink>
        <a:folHlink>
          <a:srgbClr val="D0D7D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808080"/>
        </a:dk1>
        <a:lt1>
          <a:srgbClr val="DDDDDD"/>
        </a:lt1>
        <a:dk2>
          <a:srgbClr val="E3EBF1"/>
        </a:dk2>
        <a:lt2>
          <a:srgbClr val="336699"/>
        </a:lt2>
        <a:accent1>
          <a:srgbClr val="3366FF"/>
        </a:accent1>
        <a:accent2>
          <a:srgbClr val="6C438D"/>
        </a:accent2>
        <a:accent3>
          <a:srgbClr val="EBEBEB"/>
        </a:accent3>
        <a:accent4>
          <a:srgbClr val="6C6C6C"/>
        </a:accent4>
        <a:accent5>
          <a:srgbClr val="ADB8FF"/>
        </a:accent5>
        <a:accent6>
          <a:srgbClr val="613C7F"/>
        </a:accent6>
        <a:hlink>
          <a:srgbClr val="DDDDDD"/>
        </a:hlink>
        <a:folHlink>
          <a:srgbClr val="EFB1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5C1F00"/>
        </a:dk1>
        <a:lt1>
          <a:srgbClr val="3366CC"/>
        </a:lt1>
        <a:dk2>
          <a:srgbClr val="CC3300"/>
        </a:dk2>
        <a:lt2>
          <a:srgbClr val="FFFFFF"/>
        </a:lt2>
        <a:accent1>
          <a:srgbClr val="CCECFF"/>
        </a:accent1>
        <a:accent2>
          <a:srgbClr val="000099"/>
        </a:accent2>
        <a:accent3>
          <a:srgbClr val="E2ADAA"/>
        </a:accent3>
        <a:accent4>
          <a:srgbClr val="2A56AE"/>
        </a:accent4>
        <a:accent5>
          <a:srgbClr val="E2F4FF"/>
        </a:accent5>
        <a:accent6>
          <a:srgbClr val="00008A"/>
        </a:accent6>
        <a:hlink>
          <a:srgbClr val="0000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3366CC"/>
        </a:dk1>
        <a:lt1>
          <a:srgbClr val="6473FE"/>
        </a:lt1>
        <a:dk2>
          <a:srgbClr val="CCECFF"/>
        </a:dk2>
        <a:lt2>
          <a:srgbClr val="005A58"/>
        </a:lt2>
        <a:accent1>
          <a:srgbClr val="A7D1FF"/>
        </a:accent1>
        <a:accent2>
          <a:srgbClr val="0252B2"/>
        </a:accent2>
        <a:accent3>
          <a:srgbClr val="B8BCFE"/>
        </a:accent3>
        <a:accent4>
          <a:srgbClr val="2A56AE"/>
        </a:accent4>
        <a:accent5>
          <a:srgbClr val="D0E5FF"/>
        </a:accent5>
        <a:accent6>
          <a:srgbClr val="0249A1"/>
        </a:accent6>
        <a:hlink>
          <a:srgbClr val="CC3399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3E3E5C"/>
        </a:dk1>
        <a:lt1>
          <a:srgbClr val="4BA5FF"/>
        </a:lt1>
        <a:dk2>
          <a:srgbClr val="6699FF"/>
        </a:dk2>
        <a:lt2>
          <a:srgbClr val="FFFFFF"/>
        </a:lt2>
        <a:accent1>
          <a:srgbClr val="1D62B5"/>
        </a:accent1>
        <a:accent2>
          <a:srgbClr val="6600CC"/>
        </a:accent2>
        <a:accent3>
          <a:srgbClr val="B8CAFF"/>
        </a:accent3>
        <a:accent4>
          <a:srgbClr val="3F8CDA"/>
        </a:accent4>
        <a:accent5>
          <a:srgbClr val="ABB7D7"/>
        </a:accent5>
        <a:accent6>
          <a:srgbClr val="5C00B9"/>
        </a:accent6>
        <a:hlink>
          <a:srgbClr val="CCE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3366CC"/>
        </a:dk1>
        <a:lt1>
          <a:srgbClr val="FFFFFF"/>
        </a:lt1>
        <a:dk2>
          <a:srgbClr val="FFFFFF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2A56AE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777777"/>
        </a:dk1>
        <a:lt1>
          <a:srgbClr val="DEF6F1"/>
        </a:lt1>
        <a:dk2>
          <a:srgbClr val="CDECFF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656565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5F5F5F"/>
        </a:dk1>
        <a:lt1>
          <a:srgbClr val="FFFFD9"/>
        </a:lt1>
        <a:dk2>
          <a:srgbClr val="FFFFFF"/>
        </a:dk2>
        <a:lt2>
          <a:srgbClr val="777777"/>
        </a:lt2>
        <a:accent1>
          <a:srgbClr val="F7FCFF"/>
        </a:accent1>
        <a:accent2>
          <a:srgbClr val="0000FF"/>
        </a:accent2>
        <a:accent3>
          <a:srgbClr val="FFFFE9"/>
        </a:accent3>
        <a:accent4>
          <a:srgbClr val="505050"/>
        </a:accent4>
        <a:accent5>
          <a:srgbClr val="FAFDFF"/>
        </a:accent5>
        <a:accent6>
          <a:srgbClr val="0000E7"/>
        </a:accent6>
        <a:hlink>
          <a:srgbClr val="FF660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5F5F5F"/>
        </a:dk1>
        <a:lt1>
          <a:srgbClr val="FFFFFF"/>
        </a:lt1>
        <a:dk2>
          <a:srgbClr val="B2B2B2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50505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66CC"/>
        </a:dk1>
        <a:lt1>
          <a:srgbClr val="FFFFFF"/>
        </a:lt1>
        <a:dk2>
          <a:srgbClr val="CCECFF"/>
        </a:dk2>
        <a:lt2>
          <a:srgbClr val="808080"/>
        </a:lt2>
        <a:accent1>
          <a:srgbClr val="A3D1FB"/>
        </a:accent1>
        <a:accent2>
          <a:srgbClr val="9999FF"/>
        </a:accent2>
        <a:accent3>
          <a:srgbClr val="FFFFFF"/>
        </a:accent3>
        <a:accent4>
          <a:srgbClr val="0056AE"/>
        </a:accent4>
        <a:accent5>
          <a:srgbClr val="CEE5FD"/>
        </a:accent5>
        <a:accent6>
          <a:srgbClr val="8A8AE7"/>
        </a:accent6>
        <a:hlink>
          <a:srgbClr val="3333CC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Industrial design template</Template>
  <TotalTime>121</TotalTime>
  <Words>298</Words>
  <Application>Microsoft Office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Industrial design template</vt:lpstr>
      <vt:lpstr>Industrial Revolution</vt:lpstr>
      <vt:lpstr>Cottage Industry</vt:lpstr>
      <vt:lpstr>Cottage Industry</vt:lpstr>
      <vt:lpstr>Cottage Industry</vt:lpstr>
      <vt:lpstr>Industrialization</vt:lpstr>
      <vt:lpstr>Industrialization</vt:lpstr>
      <vt:lpstr>Industrial Revolution</vt:lpstr>
      <vt:lpstr>Industrialization Comes to America</vt:lpstr>
      <vt:lpstr>Rhode Island System</vt:lpstr>
      <vt:lpstr>Industrialization Comes to America</vt:lpstr>
      <vt:lpstr>Lowell System</vt:lpstr>
      <vt:lpstr>Workers Unite</vt:lpstr>
    </vt:vector>
  </TitlesOfParts>
  <Manager/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Revolution</dc:title>
  <dc:subject/>
  <dc:creator>cf_koch</dc:creator>
  <cp:keywords/>
  <dc:description/>
  <cp:lastModifiedBy>cf_koch</cp:lastModifiedBy>
  <cp:revision>15</cp:revision>
  <cp:lastPrinted>1601-01-01T00:00:00Z</cp:lastPrinted>
  <dcterms:created xsi:type="dcterms:W3CDTF">2009-02-09T23:33:06Z</dcterms:created>
  <dcterms:modified xsi:type="dcterms:W3CDTF">2010-03-09T14:09:08Z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TC010721441033</vt:lpwstr>
  </property>
</Properties>
</file>