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5AB950-1F88-495B-B3EC-F076D4E17F56}" type="datetimeFigureOut">
              <a:rPr lang="en-US" smtClean="0"/>
              <a:t>11/16/2014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8BE1B-F821-4C05-9C77-C81DF14C6DAE}" type="slidenum">
              <a:rPr lang="en-US" smtClean="0"/>
              <a:t>‹#›</a:t>
            </a:fld>
            <a:endParaRPr lang="en-US"/>
          </a:p>
        </p:txBody>
      </p:sp>
    </p:spTree>
    <p:extLst>
      <p:ext uri="{BB962C8B-B14F-4D97-AF65-F5344CB8AC3E}">
        <p14:creationId xmlns:p14="http://schemas.microsoft.com/office/powerpoint/2010/main" val="1289447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5AB950-1F88-495B-B3EC-F076D4E17F56}" type="datetimeFigureOut">
              <a:rPr lang="en-US" smtClean="0"/>
              <a:t>11/16/2014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8BE1B-F821-4C05-9C77-C81DF14C6DAE}" type="slidenum">
              <a:rPr lang="en-US" smtClean="0"/>
              <a:t>‹#›</a:t>
            </a:fld>
            <a:endParaRPr lang="en-US"/>
          </a:p>
        </p:txBody>
      </p:sp>
    </p:spTree>
    <p:extLst>
      <p:ext uri="{BB962C8B-B14F-4D97-AF65-F5344CB8AC3E}">
        <p14:creationId xmlns:p14="http://schemas.microsoft.com/office/powerpoint/2010/main" val="2748001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5AB950-1F88-495B-B3EC-F076D4E17F56}" type="datetimeFigureOut">
              <a:rPr lang="en-US" smtClean="0"/>
              <a:t>11/16/2014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8BE1B-F821-4C05-9C77-C81DF14C6DAE}" type="slidenum">
              <a:rPr lang="en-US" smtClean="0"/>
              <a:t>‹#›</a:t>
            </a:fld>
            <a:endParaRPr lang="en-US"/>
          </a:p>
        </p:txBody>
      </p:sp>
    </p:spTree>
    <p:extLst>
      <p:ext uri="{BB962C8B-B14F-4D97-AF65-F5344CB8AC3E}">
        <p14:creationId xmlns:p14="http://schemas.microsoft.com/office/powerpoint/2010/main" val="1387896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5AB950-1F88-495B-B3EC-F076D4E17F56}" type="datetimeFigureOut">
              <a:rPr lang="en-US" smtClean="0"/>
              <a:t>11/16/2014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8BE1B-F821-4C05-9C77-C81DF14C6DAE}" type="slidenum">
              <a:rPr lang="en-US" smtClean="0"/>
              <a:t>‹#›</a:t>
            </a:fld>
            <a:endParaRPr lang="en-US"/>
          </a:p>
        </p:txBody>
      </p:sp>
    </p:spTree>
    <p:extLst>
      <p:ext uri="{BB962C8B-B14F-4D97-AF65-F5344CB8AC3E}">
        <p14:creationId xmlns:p14="http://schemas.microsoft.com/office/powerpoint/2010/main" val="3188857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5AB950-1F88-495B-B3EC-F076D4E17F56}" type="datetimeFigureOut">
              <a:rPr lang="en-US" smtClean="0"/>
              <a:t>11/16/2014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8BE1B-F821-4C05-9C77-C81DF14C6DAE}" type="slidenum">
              <a:rPr lang="en-US" smtClean="0"/>
              <a:t>‹#›</a:t>
            </a:fld>
            <a:endParaRPr lang="en-US"/>
          </a:p>
        </p:txBody>
      </p:sp>
    </p:spTree>
    <p:extLst>
      <p:ext uri="{BB962C8B-B14F-4D97-AF65-F5344CB8AC3E}">
        <p14:creationId xmlns:p14="http://schemas.microsoft.com/office/powerpoint/2010/main" val="2759188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5AB950-1F88-495B-B3EC-F076D4E17F56}" type="datetimeFigureOut">
              <a:rPr lang="en-US" smtClean="0"/>
              <a:t>11/16/2014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08BE1B-F821-4C05-9C77-C81DF14C6DAE}" type="slidenum">
              <a:rPr lang="en-US" smtClean="0"/>
              <a:t>‹#›</a:t>
            </a:fld>
            <a:endParaRPr lang="en-US"/>
          </a:p>
        </p:txBody>
      </p:sp>
    </p:spTree>
    <p:extLst>
      <p:ext uri="{BB962C8B-B14F-4D97-AF65-F5344CB8AC3E}">
        <p14:creationId xmlns:p14="http://schemas.microsoft.com/office/powerpoint/2010/main" val="1001323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5AB950-1F88-495B-B3EC-F076D4E17F56}" type="datetimeFigureOut">
              <a:rPr lang="en-US" smtClean="0"/>
              <a:t>11/16/2014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08BE1B-F821-4C05-9C77-C81DF14C6DAE}" type="slidenum">
              <a:rPr lang="en-US" smtClean="0"/>
              <a:t>‹#›</a:t>
            </a:fld>
            <a:endParaRPr lang="en-US"/>
          </a:p>
        </p:txBody>
      </p:sp>
    </p:spTree>
    <p:extLst>
      <p:ext uri="{BB962C8B-B14F-4D97-AF65-F5344CB8AC3E}">
        <p14:creationId xmlns:p14="http://schemas.microsoft.com/office/powerpoint/2010/main" val="3340093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5AB950-1F88-495B-B3EC-F076D4E17F56}" type="datetimeFigureOut">
              <a:rPr lang="en-US" smtClean="0"/>
              <a:t>11/16/2014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08BE1B-F821-4C05-9C77-C81DF14C6DAE}" type="slidenum">
              <a:rPr lang="en-US" smtClean="0"/>
              <a:t>‹#›</a:t>
            </a:fld>
            <a:endParaRPr lang="en-US"/>
          </a:p>
        </p:txBody>
      </p:sp>
    </p:spTree>
    <p:extLst>
      <p:ext uri="{BB962C8B-B14F-4D97-AF65-F5344CB8AC3E}">
        <p14:creationId xmlns:p14="http://schemas.microsoft.com/office/powerpoint/2010/main" val="532697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5AB950-1F88-495B-B3EC-F076D4E17F56}" type="datetimeFigureOut">
              <a:rPr lang="en-US" smtClean="0"/>
              <a:t>11/16/2014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08BE1B-F821-4C05-9C77-C81DF14C6DAE}" type="slidenum">
              <a:rPr lang="en-US" smtClean="0"/>
              <a:t>‹#›</a:t>
            </a:fld>
            <a:endParaRPr lang="en-US"/>
          </a:p>
        </p:txBody>
      </p:sp>
      <p:sp>
        <p:nvSpPr>
          <p:cNvPr id="5" name="Rectangle 4"/>
          <p:cNvSpPr/>
          <p:nvPr userDrawn="1"/>
        </p:nvSpPr>
        <p:spPr>
          <a:xfrm>
            <a:off x="12401958" y="10886"/>
            <a:ext cx="1853340" cy="684711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sz="1600" dirty="0" smtClean="0">
                <a:solidFill>
                  <a:prstClr val="white">
                    <a:lumMod val="50000"/>
                  </a:prstClr>
                </a:solidFill>
                <a:latin typeface="Calibri Light" panose="020F0302020204030204" pitchFamily="34" charset="0"/>
                <a:cs typeface="Calibri" panose="020F0502020204030204" pitchFamily="34" charset="0"/>
              </a:rPr>
              <a:t>Edit the text with your own short phrase. </a:t>
            </a:r>
          </a:p>
          <a:p>
            <a:pPr>
              <a:spcBef>
                <a:spcPts val="600"/>
              </a:spcBef>
            </a:pPr>
            <a:r>
              <a:rPr lang="en-US" sz="1600" dirty="0" smtClean="0">
                <a:solidFill>
                  <a:prstClr val="white">
                    <a:lumMod val="50000"/>
                  </a:prstClr>
                </a:solidFill>
                <a:latin typeface="Calibri Light" panose="020F0302020204030204" pitchFamily="34" charset="0"/>
                <a:cs typeface="Calibri" panose="020F0502020204030204" pitchFamily="34" charset="0"/>
              </a:rPr>
              <a:t>The animation is already done for you; just copy and paste the slide into your existing presentation. </a:t>
            </a:r>
          </a:p>
        </p:txBody>
      </p:sp>
    </p:spTree>
    <p:extLst>
      <p:ext uri="{BB962C8B-B14F-4D97-AF65-F5344CB8AC3E}">
        <p14:creationId xmlns:p14="http://schemas.microsoft.com/office/powerpoint/2010/main" val="26788726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5AB950-1F88-495B-B3EC-F076D4E17F56}" type="datetimeFigureOut">
              <a:rPr lang="en-US" smtClean="0"/>
              <a:t>11/16/2014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08BE1B-F821-4C05-9C77-C81DF14C6DAE}" type="slidenum">
              <a:rPr lang="en-US" smtClean="0"/>
              <a:t>‹#›</a:t>
            </a:fld>
            <a:endParaRPr lang="en-US"/>
          </a:p>
        </p:txBody>
      </p:sp>
    </p:spTree>
    <p:extLst>
      <p:ext uri="{BB962C8B-B14F-4D97-AF65-F5344CB8AC3E}">
        <p14:creationId xmlns:p14="http://schemas.microsoft.com/office/powerpoint/2010/main" val="3882166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5AB950-1F88-495B-B3EC-F076D4E17F56}" type="datetimeFigureOut">
              <a:rPr lang="en-US" smtClean="0"/>
              <a:t>11/16/2014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08BE1B-F821-4C05-9C77-C81DF14C6DAE}" type="slidenum">
              <a:rPr lang="en-US" smtClean="0"/>
              <a:t>‹#›</a:t>
            </a:fld>
            <a:endParaRPr lang="en-US"/>
          </a:p>
        </p:txBody>
      </p:sp>
    </p:spTree>
    <p:extLst>
      <p:ext uri="{BB962C8B-B14F-4D97-AF65-F5344CB8AC3E}">
        <p14:creationId xmlns:p14="http://schemas.microsoft.com/office/powerpoint/2010/main" val="463604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5AB950-1F88-495B-B3EC-F076D4E17F56}" type="datetimeFigureOut">
              <a:rPr lang="en-US" smtClean="0"/>
              <a:t>11/16/2014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08BE1B-F821-4C05-9C77-C81DF14C6DAE}" type="slidenum">
              <a:rPr lang="en-US" smtClean="0"/>
              <a:t>‹#›</a:t>
            </a:fld>
            <a:endParaRPr lang="en-US"/>
          </a:p>
        </p:txBody>
      </p:sp>
    </p:spTree>
    <p:extLst>
      <p:ext uri="{BB962C8B-B14F-4D97-AF65-F5344CB8AC3E}">
        <p14:creationId xmlns:p14="http://schemas.microsoft.com/office/powerpoint/2010/main" val="316573741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7432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2765924" y="1703326"/>
            <a:ext cx="6660158" cy="1006429"/>
          </a:xfrm>
          <a:prstGeom prst="rect">
            <a:avLst/>
          </a:prstGeom>
          <a:noFill/>
          <a:effectLst/>
        </p:spPr>
        <p:txBody>
          <a:bodyPr wrap="none" rtlCol="0" anchor="b">
            <a:spAutoFit/>
            <a:scene3d>
              <a:camera prst="orthographicFront"/>
              <a:lightRig rig="glow" dir="tl">
                <a:rot lat="0" lon="0" rev="5400000"/>
              </a:lightRig>
            </a:scene3d>
            <a:sp3d contourW="12700">
              <a:bevelT w="25400" h="25400"/>
              <a:contourClr>
                <a:srgbClr val="CCA208"/>
              </a:contourClr>
            </a:sp3d>
          </a:bodyPr>
          <a:lstStyle/>
          <a:p>
            <a:pPr algn="ctr">
              <a:lnSpc>
                <a:spcPct val="90000"/>
              </a:lnSpc>
            </a:pPr>
            <a:r>
              <a:rPr lang="en-US" sz="6600" dirty="0" smtClean="0">
                <a:ln w="11430"/>
                <a:gradFill>
                  <a:gsLst>
                    <a:gs pos="0">
                      <a:srgbClr val="FFD63F"/>
                    </a:gs>
                    <a:gs pos="75000">
                      <a:srgbClr val="FFC000"/>
                    </a:gs>
                    <a:gs pos="100000">
                      <a:srgbClr val="F79646">
                        <a:tint val="90000"/>
                        <a:satMod val="120000"/>
                      </a:srgbClr>
                    </a:gs>
                  </a:gsLst>
                  <a:lin ang="5400000"/>
                </a:gradFill>
                <a:effectLst>
                  <a:outerShdw blurRad="80000" dist="40000" dir="5040000" algn="tl">
                    <a:srgbClr val="000000">
                      <a:alpha val="30000"/>
                    </a:srgbClr>
                  </a:outerShdw>
                </a:effectLst>
                <a:latin typeface="+mj-lt"/>
              </a:rPr>
              <a:t>World Goes to War</a:t>
            </a:r>
            <a:endParaRPr lang="en-US" sz="6600" dirty="0">
              <a:ln w="11430"/>
              <a:gradFill>
                <a:gsLst>
                  <a:gs pos="0">
                    <a:srgbClr val="FFD63F"/>
                  </a:gs>
                  <a:gs pos="75000">
                    <a:srgbClr val="FFC000"/>
                  </a:gs>
                  <a:gs pos="100000">
                    <a:srgbClr val="F79646">
                      <a:tint val="90000"/>
                      <a:satMod val="120000"/>
                    </a:srgbClr>
                  </a:gs>
                </a:gsLst>
                <a:lin ang="5400000"/>
              </a:gradFill>
              <a:effectLst>
                <a:outerShdw blurRad="80000" dist="40000" dir="5040000" algn="tl">
                  <a:srgbClr val="000000">
                    <a:alpha val="30000"/>
                  </a:srgbClr>
                </a:outerShdw>
              </a:effectLst>
              <a:latin typeface="+mj-lt"/>
            </a:endParaRPr>
          </a:p>
        </p:txBody>
      </p:sp>
      <p:cxnSp>
        <p:nvCxnSpPr>
          <p:cNvPr id="4" name="Straight Connector 3"/>
          <p:cNvCxnSpPr/>
          <p:nvPr/>
        </p:nvCxnSpPr>
        <p:spPr>
          <a:xfrm>
            <a:off x="0" y="2743200"/>
            <a:ext cx="12188952" cy="1588"/>
          </a:xfrm>
          <a:prstGeom prst="line">
            <a:avLst/>
          </a:prstGeom>
          <a:ln w="57150">
            <a:solidFill>
              <a:srgbClr val="FFE83F"/>
            </a:solidFill>
          </a:ln>
          <a:scene3d>
            <a:camera prst="orthographicFront"/>
            <a:lightRig rig="threePt" dir="t"/>
          </a:scene3d>
          <a:sp3d>
            <a:bevelT w="3810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8624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4" nodeType="afterEffect">
                                  <p:stCondLst>
                                    <p:cond delay="0"/>
                                  </p:stCondLst>
                                  <p:iterate type="lt">
                                    <p:tmAbs val="0"/>
                                  </p:iterate>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6" presetClass="emph" presetSubtype="0" fill="hold" grpId="3" nodeType="afterEffect">
                                  <p:stCondLst>
                                    <p:cond delay="0"/>
                                  </p:stCondLst>
                                  <p:iterate type="lt">
                                    <p:tmPct val="0"/>
                                  </p:iterate>
                                  <p:childTnLst>
                                    <p:animScale>
                                      <p:cBhvr>
                                        <p:cTn id="9" dur="10" fill="hold"/>
                                        <p:tgtEl>
                                          <p:spTgt spid="3"/>
                                        </p:tgtEl>
                                      </p:cBhvr>
                                      <p:by x="100000" y="400000"/>
                                    </p:animScale>
                                  </p:childTnLst>
                                </p:cTn>
                              </p:par>
                              <p:par>
                                <p:cTn id="10" presetID="6" presetClass="emph" presetSubtype="0" accel="50000" decel="50000" fill="hold" grpId="1" nodeType="withEffect">
                                  <p:stCondLst>
                                    <p:cond delay="0"/>
                                  </p:stCondLst>
                                  <p:iterate type="lt">
                                    <p:tmPct val="0"/>
                                  </p:iterate>
                                  <p:childTnLst>
                                    <p:animScale>
                                      <p:cBhvr>
                                        <p:cTn id="11" dur="1000" fill="hold"/>
                                        <p:tgtEl>
                                          <p:spTgt spid="3"/>
                                        </p:tgtEl>
                                      </p:cBhvr>
                                      <p:by x="100000" y="25000"/>
                                    </p:animScale>
                                  </p:childTnLst>
                                </p:cTn>
                              </p:par>
                              <p:par>
                                <p:cTn id="12" presetID="37" presetClass="entr" presetSubtype="0" fill="hold" grpId="0" nodeType="withEffect">
                                  <p:stCondLst>
                                    <p:cond delay="0"/>
                                  </p:stCondLst>
                                  <p:iterate type="lt">
                                    <p:tmPct val="0"/>
                                  </p:iterate>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900" decel="100000" fill="hold"/>
                                        <p:tgtEl>
                                          <p:spTgt spid="3"/>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3" grpId="1"/>
      <p:bldP spid="3" grpId="3"/>
      <p:bldP spid="3" grpId="4"/>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An Assassination Leads to War</a:t>
            </a:r>
            <a:endParaRPr lang="en-US" dirty="0"/>
          </a:p>
        </p:txBody>
      </p:sp>
      <p:sp>
        <p:nvSpPr>
          <p:cNvPr id="8" name="Content Placeholder 7"/>
          <p:cNvSpPr>
            <a:spLocks noGrp="1"/>
          </p:cNvSpPr>
          <p:nvPr>
            <p:ph sz="half" idx="1"/>
          </p:nvPr>
        </p:nvSpPr>
        <p:spPr/>
        <p:txBody>
          <a:bodyPr/>
          <a:lstStyle/>
          <a:p>
            <a:r>
              <a:rPr lang="en-US" dirty="0" smtClean="0"/>
              <a:t>The Balkans were full of ethnic rivalries among their peoples:</a:t>
            </a:r>
          </a:p>
          <a:p>
            <a:pPr lvl="1"/>
            <a:r>
              <a:rPr lang="en-US" dirty="0" smtClean="0"/>
              <a:t>Serbs</a:t>
            </a:r>
          </a:p>
          <a:p>
            <a:pPr lvl="1"/>
            <a:r>
              <a:rPr lang="en-US" dirty="0" smtClean="0"/>
              <a:t>Bosnians</a:t>
            </a:r>
          </a:p>
          <a:p>
            <a:pPr lvl="1"/>
            <a:r>
              <a:rPr lang="en-US" dirty="0" smtClean="0"/>
              <a:t>Austrians</a:t>
            </a:r>
          </a:p>
          <a:p>
            <a:pPr lvl="1"/>
            <a:r>
              <a:rPr lang="en-US" dirty="0" smtClean="0"/>
              <a:t>Croats</a:t>
            </a:r>
          </a:p>
          <a:p>
            <a:r>
              <a:rPr lang="en-US" dirty="0" smtClean="0"/>
              <a:t>All of them wanted their own independence from Austria-Hungary.</a:t>
            </a:r>
            <a:endParaRPr lang="en-US" dirty="0"/>
          </a:p>
        </p:txBody>
      </p:sp>
      <p:pic>
        <p:nvPicPr>
          <p:cNvPr id="10" name="Content Placeholder 9"/>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200" y="2021443"/>
            <a:ext cx="5181600" cy="3959702"/>
          </a:xfrm>
        </p:spPr>
      </p:pic>
    </p:spTree>
    <p:extLst>
      <p:ext uri="{BB962C8B-B14F-4D97-AF65-F5344CB8AC3E}">
        <p14:creationId xmlns:p14="http://schemas.microsoft.com/office/powerpoint/2010/main" val="2261540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Fuse is lit…</a:t>
            </a:r>
            <a:endParaRPr lang="en-US" dirty="0"/>
          </a:p>
        </p:txBody>
      </p:sp>
      <p:sp>
        <p:nvSpPr>
          <p:cNvPr id="3" name="Content Placeholder 2"/>
          <p:cNvSpPr>
            <a:spLocks noGrp="1"/>
          </p:cNvSpPr>
          <p:nvPr>
            <p:ph sz="half" idx="1"/>
          </p:nvPr>
        </p:nvSpPr>
        <p:spPr/>
        <p:txBody>
          <a:bodyPr/>
          <a:lstStyle/>
          <a:p>
            <a:r>
              <a:rPr lang="en-US" dirty="0" smtClean="0"/>
              <a:t>Archduke Franz Ferdinand</a:t>
            </a:r>
          </a:p>
          <a:p>
            <a:pPr lvl="1"/>
            <a:r>
              <a:rPr lang="en-US" dirty="0" smtClean="0"/>
              <a:t>Heir to the Austrian throne </a:t>
            </a:r>
          </a:p>
          <a:p>
            <a:pPr lvl="2"/>
            <a:r>
              <a:rPr lang="en-US" dirty="0" smtClean="0"/>
              <a:t>Visited Sarajevo, Bosnia in 1914 on good will tour with wife</a:t>
            </a:r>
          </a:p>
          <a:p>
            <a:pPr lvl="3"/>
            <a:r>
              <a:rPr lang="en-US" dirty="0" smtClean="0"/>
              <a:t>Large population of Serbs live in Bosnia</a:t>
            </a:r>
          </a:p>
          <a:p>
            <a:pPr lvl="2"/>
            <a:r>
              <a:rPr lang="en-US" dirty="0" err="1" smtClean="0"/>
              <a:t>Gavrilo</a:t>
            </a:r>
            <a:r>
              <a:rPr lang="en-US" dirty="0" smtClean="0"/>
              <a:t> </a:t>
            </a:r>
            <a:r>
              <a:rPr lang="en-US" dirty="0" err="1" smtClean="0"/>
              <a:t>Princip</a:t>
            </a:r>
            <a:endParaRPr lang="en-US" dirty="0" smtClean="0"/>
          </a:p>
          <a:p>
            <a:pPr lvl="3"/>
            <a:r>
              <a:rPr lang="en-US" dirty="0" smtClean="0"/>
              <a:t>Serbian national</a:t>
            </a:r>
          </a:p>
          <a:p>
            <a:pPr lvl="3"/>
            <a:r>
              <a:rPr lang="en-US" dirty="0" smtClean="0"/>
              <a:t>Member of </a:t>
            </a:r>
            <a:r>
              <a:rPr lang="en-US" dirty="0" smtClean="0">
                <a:solidFill>
                  <a:schemeClr val="accent4"/>
                </a:solidFill>
              </a:rPr>
              <a:t>Black Hand</a:t>
            </a:r>
          </a:p>
          <a:p>
            <a:pPr lvl="3"/>
            <a:r>
              <a:rPr lang="en-US" dirty="0" smtClean="0"/>
              <a:t>Shot and killed the archduke and his wife</a:t>
            </a:r>
          </a:p>
          <a:p>
            <a:pPr lvl="4"/>
            <a:r>
              <a:rPr lang="en-US" dirty="0" smtClean="0"/>
              <a:t>Why? Because he wanted to promote Serbian </a:t>
            </a:r>
            <a:r>
              <a:rPr lang="en-US" dirty="0" smtClean="0">
                <a:solidFill>
                  <a:schemeClr val="accent4"/>
                </a:solidFill>
              </a:rPr>
              <a:t>nationalism</a:t>
            </a:r>
            <a:endParaRPr lang="en-US" dirty="0">
              <a:solidFill>
                <a:schemeClr val="accent4"/>
              </a:solidFill>
            </a:endParaRP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299707" y="1825625"/>
            <a:ext cx="4926585" cy="4351338"/>
          </a:xfrm>
        </p:spPr>
      </p:pic>
    </p:spTree>
    <p:extLst>
      <p:ext uri="{BB962C8B-B14F-4D97-AF65-F5344CB8AC3E}">
        <p14:creationId xmlns:p14="http://schemas.microsoft.com/office/powerpoint/2010/main" val="108468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Powder Keg Explodes</a:t>
            </a:r>
            <a:endParaRPr lang="en-US" dirty="0"/>
          </a:p>
        </p:txBody>
      </p:sp>
      <p:sp>
        <p:nvSpPr>
          <p:cNvPr id="6" name="Content Placeholder 5"/>
          <p:cNvSpPr>
            <a:spLocks noGrp="1"/>
          </p:cNvSpPr>
          <p:nvPr>
            <p:ph idx="1"/>
          </p:nvPr>
        </p:nvSpPr>
        <p:spPr>
          <a:xfrm>
            <a:off x="979868" y="1825625"/>
            <a:ext cx="10515600" cy="4351338"/>
          </a:xfrm>
        </p:spPr>
        <p:txBody>
          <a:bodyPr/>
          <a:lstStyle/>
          <a:p>
            <a:r>
              <a:rPr lang="en-US" dirty="0" smtClean="0">
                <a:solidFill>
                  <a:schemeClr val="accent4"/>
                </a:solidFill>
              </a:rPr>
              <a:t>Alliance System </a:t>
            </a:r>
            <a:r>
              <a:rPr lang="en-US" dirty="0" smtClean="0"/>
              <a:t>pulled one nation after another into conflict</a:t>
            </a:r>
          </a:p>
          <a:p>
            <a:pPr lvl="1"/>
            <a:r>
              <a:rPr lang="en-US" dirty="0" smtClean="0">
                <a:solidFill>
                  <a:schemeClr val="accent4"/>
                </a:solidFill>
              </a:rPr>
              <a:t>Austria-Hungary</a:t>
            </a:r>
            <a:r>
              <a:rPr lang="en-US" dirty="0" smtClean="0"/>
              <a:t> declared war on Serbia</a:t>
            </a:r>
          </a:p>
          <a:p>
            <a:pPr lvl="1"/>
            <a:r>
              <a:rPr lang="en-US" dirty="0" smtClean="0">
                <a:solidFill>
                  <a:schemeClr val="accent4"/>
                </a:solidFill>
              </a:rPr>
              <a:t>Russia </a:t>
            </a:r>
            <a:r>
              <a:rPr lang="en-US" dirty="0" smtClean="0"/>
              <a:t>(Protector of Serbs) mobilized to help Serbia</a:t>
            </a:r>
          </a:p>
          <a:p>
            <a:pPr lvl="1"/>
            <a:r>
              <a:rPr lang="en-US" dirty="0" smtClean="0">
                <a:solidFill>
                  <a:schemeClr val="accent4"/>
                </a:solidFill>
              </a:rPr>
              <a:t>Germany</a:t>
            </a:r>
            <a:r>
              <a:rPr lang="en-US" dirty="0" smtClean="0"/>
              <a:t> declared war on </a:t>
            </a:r>
            <a:r>
              <a:rPr lang="en-US" dirty="0" smtClean="0">
                <a:solidFill>
                  <a:schemeClr val="accent4"/>
                </a:solidFill>
              </a:rPr>
              <a:t>Russia</a:t>
            </a:r>
            <a:r>
              <a:rPr lang="en-US" dirty="0" smtClean="0"/>
              <a:t> and </a:t>
            </a:r>
            <a:r>
              <a:rPr lang="en-US" dirty="0" smtClean="0">
                <a:solidFill>
                  <a:schemeClr val="accent4"/>
                </a:solidFill>
              </a:rPr>
              <a:t>France</a:t>
            </a:r>
            <a:r>
              <a:rPr lang="en-US" dirty="0" smtClean="0"/>
              <a:t> (Russia’s ally)</a:t>
            </a:r>
          </a:p>
          <a:p>
            <a:pPr lvl="1"/>
            <a:r>
              <a:rPr lang="en-US" dirty="0" smtClean="0">
                <a:solidFill>
                  <a:schemeClr val="accent4"/>
                </a:solidFill>
              </a:rPr>
              <a:t>Germany</a:t>
            </a:r>
            <a:r>
              <a:rPr lang="en-US" dirty="0" smtClean="0"/>
              <a:t> invaded </a:t>
            </a:r>
            <a:r>
              <a:rPr lang="en-US" dirty="0" smtClean="0">
                <a:solidFill>
                  <a:schemeClr val="accent4"/>
                </a:solidFill>
              </a:rPr>
              <a:t>France</a:t>
            </a:r>
            <a:r>
              <a:rPr lang="en-US" dirty="0" smtClean="0"/>
              <a:t> through Belgium who was siding with </a:t>
            </a:r>
            <a:r>
              <a:rPr lang="en-US" dirty="0" smtClean="0">
                <a:solidFill>
                  <a:schemeClr val="accent4"/>
                </a:solidFill>
              </a:rPr>
              <a:t>France</a:t>
            </a:r>
            <a:r>
              <a:rPr lang="en-US" dirty="0" smtClean="0"/>
              <a:t> and </a:t>
            </a:r>
            <a:r>
              <a:rPr lang="en-US" dirty="0" smtClean="0">
                <a:solidFill>
                  <a:schemeClr val="accent4"/>
                </a:solidFill>
              </a:rPr>
              <a:t>Britain</a:t>
            </a:r>
          </a:p>
          <a:p>
            <a:pPr lvl="1"/>
            <a:r>
              <a:rPr lang="en-US" dirty="0" smtClean="0">
                <a:solidFill>
                  <a:schemeClr val="accent4"/>
                </a:solidFill>
              </a:rPr>
              <a:t>Britain</a:t>
            </a:r>
            <a:r>
              <a:rPr lang="en-US" dirty="0" smtClean="0"/>
              <a:t> declares war on </a:t>
            </a:r>
            <a:r>
              <a:rPr lang="en-US" dirty="0" smtClean="0">
                <a:solidFill>
                  <a:schemeClr val="accent4"/>
                </a:solidFill>
              </a:rPr>
              <a:t>Germany</a:t>
            </a:r>
            <a:endParaRPr lang="en-US" dirty="0">
              <a:solidFill>
                <a:schemeClr val="accent4"/>
              </a:solidFill>
            </a:endParaRPr>
          </a:p>
        </p:txBody>
      </p:sp>
    </p:spTree>
    <p:extLst>
      <p:ext uri="{BB962C8B-B14F-4D97-AF65-F5344CB8AC3E}">
        <p14:creationId xmlns:p14="http://schemas.microsoft.com/office/powerpoint/2010/main" val="42429760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Neutrality</a:t>
            </a:r>
            <a:endParaRPr lang="en-US" dirty="0"/>
          </a:p>
        </p:txBody>
      </p:sp>
      <p:sp>
        <p:nvSpPr>
          <p:cNvPr id="3" name="Content Placeholder 2"/>
          <p:cNvSpPr>
            <a:spLocks noGrp="1"/>
          </p:cNvSpPr>
          <p:nvPr>
            <p:ph idx="1"/>
          </p:nvPr>
        </p:nvSpPr>
        <p:spPr/>
        <p:txBody>
          <a:bodyPr/>
          <a:lstStyle/>
          <a:p>
            <a:pPr marL="0" indent="0">
              <a:buNone/>
            </a:pPr>
            <a:endParaRPr lang="en-US" dirty="0" smtClean="0"/>
          </a:p>
          <a:p>
            <a:pPr lvl="1"/>
            <a:r>
              <a:rPr lang="en-US" dirty="0" smtClean="0"/>
              <a:t>At beginning of the war Woodrow Wilson declares US Neutrality that lasts for the first three years of the war.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9714" y="2664182"/>
            <a:ext cx="5145769" cy="3878285"/>
          </a:xfrm>
          <a:prstGeom prst="rect">
            <a:avLst/>
          </a:prstGeom>
        </p:spPr>
      </p:pic>
    </p:spTree>
    <p:extLst>
      <p:ext uri="{BB962C8B-B14F-4D97-AF65-F5344CB8AC3E}">
        <p14:creationId xmlns:p14="http://schemas.microsoft.com/office/powerpoint/2010/main" val="346275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War I Breaks Out</a:t>
            </a:r>
            <a:endParaRPr lang="en-US" dirty="0"/>
          </a:p>
        </p:txBody>
      </p:sp>
      <p:sp>
        <p:nvSpPr>
          <p:cNvPr id="3" name="Content Placeholder 2"/>
          <p:cNvSpPr>
            <a:spLocks noGrp="1"/>
          </p:cNvSpPr>
          <p:nvPr>
            <p:ph sz="half" idx="1"/>
          </p:nvPr>
        </p:nvSpPr>
        <p:spPr/>
        <p:txBody>
          <a:bodyPr/>
          <a:lstStyle/>
          <a:p>
            <a:r>
              <a:rPr lang="en-US" dirty="0" smtClean="0"/>
              <a:t>Long term tensions erupt into a devastating war among European nations, while the US tries to remain neutral</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200" y="2058194"/>
            <a:ext cx="5181600" cy="3886200"/>
          </a:xfrm>
        </p:spPr>
      </p:pic>
    </p:spTree>
    <p:extLst>
      <p:ext uri="{BB962C8B-B14F-4D97-AF65-F5344CB8AC3E}">
        <p14:creationId xmlns:p14="http://schemas.microsoft.com/office/powerpoint/2010/main" val="33951404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Eyewitness to History</a:t>
            </a:r>
            <a:endParaRPr lang="en-US" dirty="0"/>
          </a:p>
        </p:txBody>
      </p:sp>
      <p:sp>
        <p:nvSpPr>
          <p:cNvPr id="6" name="Content Placeholder 5"/>
          <p:cNvSpPr>
            <a:spLocks noGrp="1"/>
          </p:cNvSpPr>
          <p:nvPr>
            <p:ph idx="1"/>
          </p:nvPr>
        </p:nvSpPr>
        <p:spPr/>
        <p:txBody>
          <a:bodyPr/>
          <a:lstStyle/>
          <a:p>
            <a:r>
              <a:rPr lang="en-US" dirty="0" smtClean="0"/>
              <a:t>“As I write, Germany is reported to have declared war against Russia and France, and participation of England on the one side and of Italy on the other seems close at hand.  Nothing like it has occurred since the Napoleonic wars, and with modern armaments and larger populations noting has occurred since the world began…All of Europe is to be like a battle ground…The future looks dark indeed”</a:t>
            </a:r>
          </a:p>
          <a:p>
            <a:pPr lvl="1"/>
            <a:r>
              <a:rPr lang="en-US" dirty="0" smtClean="0"/>
              <a:t>Ex-President William H. Taft, 1914</a:t>
            </a:r>
            <a:endParaRPr lang="en-US" dirty="0"/>
          </a:p>
        </p:txBody>
      </p:sp>
    </p:spTree>
    <p:extLst>
      <p:ext uri="{BB962C8B-B14F-4D97-AF65-F5344CB8AC3E}">
        <p14:creationId xmlns:p14="http://schemas.microsoft.com/office/powerpoint/2010/main" val="15324765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World War I</a:t>
            </a:r>
            <a:endParaRPr lang="en-US" dirty="0"/>
          </a:p>
        </p:txBody>
      </p:sp>
      <p:sp>
        <p:nvSpPr>
          <p:cNvPr id="3" name="Content Placeholder 2"/>
          <p:cNvSpPr>
            <a:spLocks noGrp="1"/>
          </p:cNvSpPr>
          <p:nvPr>
            <p:ph idx="1"/>
          </p:nvPr>
        </p:nvSpPr>
        <p:spPr/>
        <p:txBody>
          <a:bodyPr/>
          <a:lstStyle/>
          <a:p>
            <a:r>
              <a:rPr lang="en-US" dirty="0" smtClean="0"/>
              <a:t>As an industrial and imperial power, America felt the same pressure that had led Europe into warfare:</a:t>
            </a:r>
          </a:p>
          <a:p>
            <a:pPr lvl="1"/>
            <a:r>
              <a:rPr lang="en-US" dirty="0" smtClean="0"/>
              <a:t>Nationalism</a:t>
            </a:r>
          </a:p>
          <a:p>
            <a:pPr lvl="1"/>
            <a:r>
              <a:rPr lang="en-US" dirty="0" smtClean="0"/>
              <a:t>Imperialism</a:t>
            </a:r>
          </a:p>
          <a:p>
            <a:pPr lvl="1"/>
            <a:r>
              <a:rPr lang="en-US" dirty="0" smtClean="0"/>
              <a:t>Militarism</a:t>
            </a:r>
          </a:p>
          <a:p>
            <a:pPr lvl="1"/>
            <a:r>
              <a:rPr lang="en-US" dirty="0" smtClean="0"/>
              <a:t>System of alliances</a:t>
            </a:r>
            <a:endParaRPr lang="en-US" dirty="0"/>
          </a:p>
        </p:txBody>
      </p:sp>
    </p:spTree>
    <p:extLst>
      <p:ext uri="{BB962C8B-B14F-4D97-AF65-F5344CB8AC3E}">
        <p14:creationId xmlns:p14="http://schemas.microsoft.com/office/powerpoint/2010/main" val="5653973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Nationalism</a:t>
            </a:r>
            <a:endParaRPr lang="en-US" dirty="0"/>
          </a:p>
        </p:txBody>
      </p:sp>
      <p:sp>
        <p:nvSpPr>
          <p:cNvPr id="3" name="Content Placeholder 2"/>
          <p:cNvSpPr>
            <a:spLocks noGrp="1"/>
          </p:cNvSpPr>
          <p:nvPr>
            <p:ph idx="1"/>
          </p:nvPr>
        </p:nvSpPr>
        <p:spPr/>
        <p:txBody>
          <a:bodyPr/>
          <a:lstStyle/>
          <a:p>
            <a:r>
              <a:rPr lang="en-US" dirty="0" smtClean="0">
                <a:solidFill>
                  <a:schemeClr val="accent4"/>
                </a:solidFill>
              </a:rPr>
              <a:t>Nationalism=</a:t>
            </a:r>
            <a:r>
              <a:rPr lang="en-US" dirty="0" smtClean="0"/>
              <a:t> an intense devotion to the interests and culture of one’s nation</a:t>
            </a:r>
          </a:p>
          <a:p>
            <a:pPr lvl="1"/>
            <a:r>
              <a:rPr lang="en-US" dirty="0" smtClean="0"/>
              <a:t>Influenced politics greatly</a:t>
            </a:r>
          </a:p>
          <a:p>
            <a:pPr lvl="1"/>
            <a:r>
              <a:rPr lang="en-US" dirty="0" smtClean="0"/>
              <a:t>Ethnic groups resented domination by others</a:t>
            </a:r>
          </a:p>
          <a:p>
            <a:pPr lvl="2"/>
            <a:r>
              <a:rPr lang="en-US" dirty="0" smtClean="0"/>
              <a:t>Longed for their nations to become independent</a:t>
            </a:r>
          </a:p>
          <a:p>
            <a:pPr lvl="2"/>
            <a:endParaRPr lang="en-US" dirty="0"/>
          </a:p>
          <a:p>
            <a:r>
              <a:rPr lang="en-US" dirty="0" smtClean="0"/>
              <a:t>Why was politics influenced by </a:t>
            </a:r>
            <a:r>
              <a:rPr lang="en-US" dirty="0" smtClean="0">
                <a:solidFill>
                  <a:schemeClr val="accent4"/>
                </a:solidFill>
              </a:rPr>
              <a:t>nationalism</a:t>
            </a:r>
            <a:r>
              <a:rPr lang="en-US" dirty="0" smtClean="0"/>
              <a:t>?</a:t>
            </a:r>
          </a:p>
          <a:p>
            <a:pPr lvl="1"/>
            <a:r>
              <a:rPr lang="en-US" dirty="0" smtClean="0"/>
              <a:t>It usually led to competitive rivalries among nations</a:t>
            </a:r>
            <a:endParaRPr lang="en-US" dirty="0"/>
          </a:p>
          <a:p>
            <a:pPr lvl="2"/>
            <a:r>
              <a:rPr lang="en-US" dirty="0" smtClean="0"/>
              <a:t>Examples: </a:t>
            </a:r>
            <a:r>
              <a:rPr lang="en-US" dirty="0" smtClean="0">
                <a:solidFill>
                  <a:schemeClr val="accent4"/>
                </a:solidFill>
              </a:rPr>
              <a:t>Serbia</a:t>
            </a:r>
            <a:r>
              <a:rPr lang="en-US" dirty="0" smtClean="0"/>
              <a:t> was an independent nation with a Serb majority population. (Russia was protector of Serbs) However, millions of Serbs lived in </a:t>
            </a:r>
            <a:r>
              <a:rPr lang="en-US" dirty="0" smtClean="0">
                <a:solidFill>
                  <a:schemeClr val="accent4"/>
                </a:solidFill>
              </a:rPr>
              <a:t>Austria-Hungary</a:t>
            </a:r>
            <a:r>
              <a:rPr lang="en-US" dirty="0" smtClean="0"/>
              <a:t> empire.  Thus, Russia and </a:t>
            </a:r>
            <a:r>
              <a:rPr lang="en-US" dirty="0" smtClean="0">
                <a:solidFill>
                  <a:schemeClr val="accent4"/>
                </a:solidFill>
              </a:rPr>
              <a:t>Austria-Hungary</a:t>
            </a:r>
            <a:r>
              <a:rPr lang="en-US" dirty="0" smtClean="0"/>
              <a:t> were rivals</a:t>
            </a:r>
          </a:p>
        </p:txBody>
      </p:sp>
    </p:spTree>
    <p:extLst>
      <p:ext uri="{BB962C8B-B14F-4D97-AF65-F5344CB8AC3E}">
        <p14:creationId xmlns:p14="http://schemas.microsoft.com/office/powerpoint/2010/main" val="137658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circle(in)">
                                      <p:cBhvr>
                                        <p:cTn id="7" dur="2000"/>
                                        <p:tgtEl>
                                          <p:spTgt spid="3">
                                            <p:txEl>
                                              <p:pRg st="5" end="5"/>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circle(in)">
                                      <p:cBhvr>
                                        <p:cTn id="10" dur="2000"/>
                                        <p:tgtEl>
                                          <p:spTgt spid="3">
                                            <p:txEl>
                                              <p:pRg st="6" end="6"/>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circle(in)">
                                      <p:cBhvr>
                                        <p:cTn id="13"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Imperialism</a:t>
            </a:r>
            <a:endParaRPr lang="en-US" dirty="0"/>
          </a:p>
        </p:txBody>
      </p:sp>
      <p:sp>
        <p:nvSpPr>
          <p:cNvPr id="3" name="Content Placeholder 2"/>
          <p:cNvSpPr>
            <a:spLocks noGrp="1"/>
          </p:cNvSpPr>
          <p:nvPr>
            <p:ph idx="1"/>
          </p:nvPr>
        </p:nvSpPr>
        <p:spPr/>
        <p:txBody>
          <a:bodyPr/>
          <a:lstStyle/>
          <a:p>
            <a:r>
              <a:rPr lang="en-US" dirty="0" smtClean="0"/>
              <a:t>For many centuries, European nations (Britain, France, &amp; Germany) had been building empires across the world</a:t>
            </a:r>
          </a:p>
          <a:p>
            <a:pPr lvl="1"/>
            <a:r>
              <a:rPr lang="en-US" dirty="0" smtClean="0"/>
              <a:t>Effects of imperialism</a:t>
            </a:r>
          </a:p>
          <a:p>
            <a:pPr lvl="2"/>
            <a:r>
              <a:rPr lang="en-US" dirty="0" smtClean="0"/>
              <a:t>Ethnic populations are politically controlled by other countries</a:t>
            </a:r>
          </a:p>
          <a:p>
            <a:pPr lvl="2"/>
            <a:r>
              <a:rPr lang="en-US" dirty="0" smtClean="0"/>
              <a:t>Empires needed colonies because the colonies provided</a:t>
            </a:r>
          </a:p>
          <a:p>
            <a:pPr lvl="3"/>
            <a:r>
              <a:rPr lang="en-US" dirty="0" smtClean="0"/>
              <a:t>Raw materials</a:t>
            </a:r>
          </a:p>
          <a:p>
            <a:pPr lvl="3"/>
            <a:r>
              <a:rPr lang="en-US" dirty="0" smtClean="0"/>
              <a:t>New markets for manufactured goods</a:t>
            </a:r>
            <a:endParaRPr lang="en-US" dirty="0"/>
          </a:p>
        </p:txBody>
      </p:sp>
    </p:spTree>
    <p:extLst>
      <p:ext uri="{BB962C8B-B14F-4D97-AF65-F5344CB8AC3E}">
        <p14:creationId xmlns:p14="http://schemas.microsoft.com/office/powerpoint/2010/main" val="1672142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Militarism</a:t>
            </a:r>
            <a:endParaRPr lang="en-US" dirty="0"/>
          </a:p>
        </p:txBody>
      </p:sp>
      <p:sp>
        <p:nvSpPr>
          <p:cNvPr id="3" name="Content Placeholder 2"/>
          <p:cNvSpPr>
            <a:spLocks noGrp="1"/>
          </p:cNvSpPr>
          <p:nvPr>
            <p:ph idx="1"/>
          </p:nvPr>
        </p:nvSpPr>
        <p:spPr/>
        <p:txBody>
          <a:bodyPr/>
          <a:lstStyle/>
          <a:p>
            <a:r>
              <a:rPr lang="en-US" dirty="0" smtClean="0">
                <a:solidFill>
                  <a:schemeClr val="accent4"/>
                </a:solidFill>
              </a:rPr>
              <a:t>Nationalism </a:t>
            </a:r>
            <a:r>
              <a:rPr lang="en-US" dirty="0" smtClean="0"/>
              <a:t>and </a:t>
            </a:r>
            <a:r>
              <a:rPr lang="en-US" dirty="0" smtClean="0">
                <a:solidFill>
                  <a:schemeClr val="accent4"/>
                </a:solidFill>
              </a:rPr>
              <a:t>imperialism</a:t>
            </a:r>
            <a:r>
              <a:rPr lang="en-US" dirty="0" smtClean="0"/>
              <a:t> led to increased military spending</a:t>
            </a:r>
          </a:p>
          <a:p>
            <a:pPr lvl="1"/>
            <a:r>
              <a:rPr lang="en-US" dirty="0" smtClean="0"/>
              <a:t>Each nation wanted stronger armed forces than those of its rivals.</a:t>
            </a:r>
          </a:p>
          <a:p>
            <a:pPr lvl="1"/>
            <a:endParaRPr lang="en-US" dirty="0"/>
          </a:p>
          <a:p>
            <a:r>
              <a:rPr lang="en-US" dirty="0" smtClean="0">
                <a:solidFill>
                  <a:schemeClr val="accent4"/>
                </a:solidFill>
              </a:rPr>
              <a:t>Militarism =</a:t>
            </a:r>
            <a:r>
              <a:rPr lang="en-US" dirty="0" smtClean="0"/>
              <a:t> the development of armed forces and their use as a tool of diplomacy</a:t>
            </a:r>
          </a:p>
          <a:p>
            <a:pPr lvl="1"/>
            <a:r>
              <a:rPr lang="en-US" dirty="0" smtClean="0"/>
              <a:t>By 1890s, Germany was the strongest nation in Europeans</a:t>
            </a:r>
          </a:p>
          <a:p>
            <a:pPr lvl="2"/>
            <a:r>
              <a:rPr lang="en-US" dirty="0" smtClean="0"/>
              <a:t>Had set up an army reserve system that drafted and trained young men</a:t>
            </a:r>
          </a:p>
          <a:p>
            <a:pPr lvl="1"/>
            <a:endParaRPr lang="en-US" dirty="0" smtClean="0"/>
          </a:p>
          <a:p>
            <a:pPr lvl="1"/>
            <a:endParaRPr lang="en-US" dirty="0"/>
          </a:p>
        </p:txBody>
      </p:sp>
    </p:spTree>
    <p:extLst>
      <p:ext uri="{BB962C8B-B14F-4D97-AF65-F5344CB8AC3E}">
        <p14:creationId xmlns:p14="http://schemas.microsoft.com/office/powerpoint/2010/main" val="36195093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Kaiser Wilhelm II</a:t>
            </a:r>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0673" y="1452138"/>
            <a:ext cx="3291481" cy="4351338"/>
          </a:xfrm>
        </p:spPr>
      </p:pic>
      <p:sp>
        <p:nvSpPr>
          <p:cNvPr id="7" name="Content Placeholder 6"/>
          <p:cNvSpPr>
            <a:spLocks noGrp="1"/>
          </p:cNvSpPr>
          <p:nvPr>
            <p:ph sz="half" idx="2"/>
          </p:nvPr>
        </p:nvSpPr>
        <p:spPr>
          <a:xfrm>
            <a:off x="3683357" y="1452138"/>
            <a:ext cx="8257969" cy="4724825"/>
          </a:xfrm>
        </p:spPr>
        <p:txBody>
          <a:bodyPr/>
          <a:lstStyle/>
          <a:p>
            <a:r>
              <a:rPr lang="en-US" dirty="0" smtClean="0"/>
              <a:t>(1887) German Emperor who decided that his nation should become a major naval power in order to compete with Britain</a:t>
            </a:r>
          </a:p>
          <a:p>
            <a:pPr lvl="1"/>
            <a:r>
              <a:rPr lang="en-US" dirty="0" smtClean="0"/>
              <a:t>Britain had the largest navy in the world up to this point</a:t>
            </a:r>
          </a:p>
          <a:p>
            <a:pPr lvl="1"/>
            <a:r>
              <a:rPr lang="en-US" dirty="0" smtClean="0"/>
              <a:t>After 1897, Germany and Britain compete to build the largest battleships and destroyers.</a:t>
            </a:r>
          </a:p>
          <a:p>
            <a:pPr lvl="1"/>
            <a:r>
              <a:rPr lang="en-US" dirty="0" smtClean="0"/>
              <a:t>Eventually France, Italy, Japan, and the US join the race</a:t>
            </a:r>
            <a:endParaRPr lang="en-US" dirty="0"/>
          </a:p>
        </p:txBody>
      </p:sp>
    </p:spTree>
    <p:extLst>
      <p:ext uri="{BB962C8B-B14F-4D97-AF65-F5344CB8AC3E}">
        <p14:creationId xmlns:p14="http://schemas.microsoft.com/office/powerpoint/2010/main" val="1991269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Alliance Systems</a:t>
            </a:r>
            <a:endParaRPr lang="en-US" dirty="0"/>
          </a:p>
        </p:txBody>
      </p:sp>
      <p:sp>
        <p:nvSpPr>
          <p:cNvPr id="5" name="Text Placeholder 4"/>
          <p:cNvSpPr>
            <a:spLocks noGrp="1"/>
          </p:cNvSpPr>
          <p:nvPr>
            <p:ph type="body" idx="1"/>
          </p:nvPr>
        </p:nvSpPr>
        <p:spPr/>
        <p:txBody>
          <a:bodyPr/>
          <a:lstStyle/>
          <a:p>
            <a:r>
              <a:rPr lang="en-US" dirty="0" smtClean="0"/>
              <a:t>By 1907, there were two defense alliances in Europe</a:t>
            </a:r>
            <a:endParaRPr lang="en-US" dirty="0"/>
          </a:p>
        </p:txBody>
      </p:sp>
      <p:sp>
        <p:nvSpPr>
          <p:cNvPr id="6" name="Content Placeholder 5"/>
          <p:cNvSpPr>
            <a:spLocks noGrp="1"/>
          </p:cNvSpPr>
          <p:nvPr>
            <p:ph sz="half" idx="2"/>
          </p:nvPr>
        </p:nvSpPr>
        <p:spPr/>
        <p:txBody>
          <a:bodyPr/>
          <a:lstStyle/>
          <a:p>
            <a:r>
              <a:rPr lang="en-US" dirty="0" smtClean="0">
                <a:solidFill>
                  <a:schemeClr val="accent4"/>
                </a:solidFill>
              </a:rPr>
              <a:t>Triple Entente </a:t>
            </a:r>
          </a:p>
          <a:p>
            <a:pPr marL="0" indent="0">
              <a:buNone/>
            </a:pPr>
            <a:r>
              <a:rPr lang="en-US" dirty="0" smtClean="0"/>
              <a:t>(Later known as the </a:t>
            </a:r>
            <a:r>
              <a:rPr lang="en-US" dirty="0" smtClean="0">
                <a:solidFill>
                  <a:schemeClr val="accent4"/>
                </a:solidFill>
              </a:rPr>
              <a:t>Allies</a:t>
            </a:r>
            <a:r>
              <a:rPr lang="en-US" dirty="0" smtClean="0"/>
              <a:t>)</a:t>
            </a:r>
          </a:p>
          <a:p>
            <a:pPr marL="0" indent="0">
              <a:buNone/>
            </a:pPr>
            <a:r>
              <a:rPr lang="en-US" dirty="0"/>
              <a:t>	</a:t>
            </a:r>
            <a:r>
              <a:rPr lang="en-US" dirty="0" smtClean="0"/>
              <a:t>France</a:t>
            </a:r>
          </a:p>
          <a:p>
            <a:pPr marL="0" indent="0">
              <a:buNone/>
            </a:pPr>
            <a:r>
              <a:rPr lang="en-US" dirty="0"/>
              <a:t>	</a:t>
            </a:r>
            <a:r>
              <a:rPr lang="en-US" dirty="0" smtClean="0"/>
              <a:t>Britain</a:t>
            </a:r>
          </a:p>
          <a:p>
            <a:pPr marL="0" indent="0">
              <a:buNone/>
            </a:pPr>
            <a:r>
              <a:rPr lang="en-US" dirty="0"/>
              <a:t>	</a:t>
            </a:r>
            <a:r>
              <a:rPr lang="en-US" dirty="0" smtClean="0"/>
              <a:t>Russia</a:t>
            </a:r>
            <a:endParaRPr lang="en-US" dirty="0"/>
          </a:p>
        </p:txBody>
      </p:sp>
      <p:sp>
        <p:nvSpPr>
          <p:cNvPr id="7" name="Text Placeholder 6"/>
          <p:cNvSpPr>
            <a:spLocks noGrp="1"/>
          </p:cNvSpPr>
          <p:nvPr>
            <p:ph type="body" sz="quarter" idx="3"/>
          </p:nvPr>
        </p:nvSpPr>
        <p:spPr>
          <a:xfrm>
            <a:off x="6172200" y="1815921"/>
            <a:ext cx="5183188" cy="689154"/>
          </a:xfrm>
        </p:spPr>
        <p:txBody>
          <a:bodyPr/>
          <a:lstStyle/>
          <a:p>
            <a:endParaRPr lang="en-US" dirty="0"/>
          </a:p>
        </p:txBody>
      </p:sp>
      <p:sp>
        <p:nvSpPr>
          <p:cNvPr id="8" name="Content Placeholder 7"/>
          <p:cNvSpPr>
            <a:spLocks noGrp="1"/>
          </p:cNvSpPr>
          <p:nvPr>
            <p:ph sz="quarter" idx="4"/>
          </p:nvPr>
        </p:nvSpPr>
        <p:spPr/>
        <p:txBody>
          <a:bodyPr>
            <a:normAutofit lnSpcReduction="10000"/>
          </a:bodyPr>
          <a:lstStyle/>
          <a:p>
            <a:r>
              <a:rPr lang="en-US" dirty="0" smtClean="0">
                <a:solidFill>
                  <a:schemeClr val="accent4"/>
                </a:solidFill>
              </a:rPr>
              <a:t>Triple Alliance</a:t>
            </a:r>
          </a:p>
          <a:p>
            <a:pPr lvl="1"/>
            <a:r>
              <a:rPr lang="en-US" dirty="0" smtClean="0"/>
              <a:t>Germany</a:t>
            </a:r>
          </a:p>
          <a:p>
            <a:pPr lvl="1"/>
            <a:r>
              <a:rPr lang="en-US" dirty="0" smtClean="0"/>
              <a:t>Austria-Hungary</a:t>
            </a:r>
          </a:p>
          <a:p>
            <a:pPr lvl="1"/>
            <a:r>
              <a:rPr lang="en-US" dirty="0" smtClean="0"/>
              <a:t>Italy (later drops out)</a:t>
            </a:r>
          </a:p>
          <a:p>
            <a:r>
              <a:rPr lang="en-US" dirty="0" smtClean="0"/>
              <a:t>Later named the </a:t>
            </a:r>
            <a:r>
              <a:rPr lang="en-US" dirty="0" smtClean="0">
                <a:solidFill>
                  <a:schemeClr val="accent4"/>
                </a:solidFill>
              </a:rPr>
              <a:t>Central Powers</a:t>
            </a:r>
          </a:p>
          <a:p>
            <a:pPr lvl="1"/>
            <a:r>
              <a:rPr lang="en-US" dirty="0" smtClean="0"/>
              <a:t>Germany</a:t>
            </a:r>
          </a:p>
          <a:p>
            <a:pPr lvl="1"/>
            <a:r>
              <a:rPr lang="en-US" dirty="0" smtClean="0"/>
              <a:t>Austria-Hungary</a:t>
            </a:r>
          </a:p>
          <a:p>
            <a:pPr lvl="1"/>
            <a:r>
              <a:rPr lang="en-US" dirty="0" smtClean="0">
                <a:solidFill>
                  <a:schemeClr val="accent4"/>
                </a:solidFill>
              </a:rPr>
              <a:t>Ottoman Empire</a:t>
            </a:r>
          </a:p>
          <a:p>
            <a:pPr lvl="2"/>
            <a:r>
              <a:rPr lang="en-US" dirty="0" smtClean="0"/>
              <a:t>Empire of mostly Middle Eastern lands controlled by the Turks</a:t>
            </a:r>
          </a:p>
        </p:txBody>
      </p:sp>
    </p:spTree>
    <p:extLst>
      <p:ext uri="{BB962C8B-B14F-4D97-AF65-F5344CB8AC3E}">
        <p14:creationId xmlns:p14="http://schemas.microsoft.com/office/powerpoint/2010/main" val="232836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anim calcmode="lin" valueType="num">
                                      <p:cBhvr>
                                        <p:cTn id="8" dur="2000" fill="hold"/>
                                        <p:tgtEl>
                                          <p:spTgt spid="8">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8">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anim calcmode="lin" valueType="num">
                                      <p:cBhvr>
                                        <p:cTn id="13" dur="2000" fill="hold"/>
                                        <p:tgtEl>
                                          <p:spTgt spid="8">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8">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2000"/>
                                        <p:tgtEl>
                                          <p:spTgt spid="8">
                                            <p:txEl>
                                              <p:pRg st="2" end="2"/>
                                            </p:txEl>
                                          </p:spTgt>
                                        </p:tgtEl>
                                      </p:cBhvr>
                                    </p:animEffect>
                                    <p:anim calcmode="lin" valueType="num">
                                      <p:cBhvr>
                                        <p:cTn id="18" dur="2000" fill="hold"/>
                                        <p:tgtEl>
                                          <p:spTgt spid="8">
                                            <p:txEl>
                                              <p:pRg st="2" end="2"/>
                                            </p:txEl>
                                          </p:spTgt>
                                        </p:tgtEl>
                                        <p:attrNameLst>
                                          <p:attrName>ppt_w</p:attrName>
                                        </p:attrNameLst>
                                      </p:cBhvr>
                                      <p:tavLst>
                                        <p:tav tm="0" fmla="#ppt_w*sin(2.5*pi*$)">
                                          <p:val>
                                            <p:fltVal val="0"/>
                                          </p:val>
                                        </p:tav>
                                        <p:tav tm="100000">
                                          <p:val>
                                            <p:fltVal val="1"/>
                                          </p:val>
                                        </p:tav>
                                      </p:tavLst>
                                    </p:anim>
                                    <p:anim calcmode="lin" valueType="num">
                                      <p:cBhvr>
                                        <p:cTn id="19" dur="2000" fill="hold"/>
                                        <p:tgtEl>
                                          <p:spTgt spid="8">
                                            <p:txEl>
                                              <p:pRg st="2" end="2"/>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2000"/>
                                        <p:tgtEl>
                                          <p:spTgt spid="8">
                                            <p:txEl>
                                              <p:pRg st="3" end="3"/>
                                            </p:txEl>
                                          </p:spTgt>
                                        </p:tgtEl>
                                      </p:cBhvr>
                                    </p:animEffect>
                                    <p:anim calcmode="lin" valueType="num">
                                      <p:cBhvr>
                                        <p:cTn id="23" dur="2000" fill="hold"/>
                                        <p:tgtEl>
                                          <p:spTgt spid="8">
                                            <p:txEl>
                                              <p:pRg st="3" end="3"/>
                                            </p:txEl>
                                          </p:spTgt>
                                        </p:tgtEl>
                                        <p:attrNameLst>
                                          <p:attrName>ppt_w</p:attrName>
                                        </p:attrNameLst>
                                      </p:cBhvr>
                                      <p:tavLst>
                                        <p:tav tm="0" fmla="#ppt_w*sin(2.5*pi*$)">
                                          <p:val>
                                            <p:fltVal val="0"/>
                                          </p:val>
                                        </p:tav>
                                        <p:tav tm="100000">
                                          <p:val>
                                            <p:fltVal val="1"/>
                                          </p:val>
                                        </p:tav>
                                      </p:tavLst>
                                    </p:anim>
                                    <p:anim calcmode="lin" valueType="num">
                                      <p:cBhvr>
                                        <p:cTn id="24" dur="2000" fill="hold"/>
                                        <p:tgtEl>
                                          <p:spTgt spid="8">
                                            <p:txEl>
                                              <p:pRg st="3" end="3"/>
                                            </p:txEl>
                                          </p:spTgt>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2000"/>
                                        <p:tgtEl>
                                          <p:spTgt spid="8">
                                            <p:txEl>
                                              <p:pRg st="4" end="4"/>
                                            </p:txEl>
                                          </p:spTgt>
                                        </p:tgtEl>
                                      </p:cBhvr>
                                    </p:animEffect>
                                    <p:anim calcmode="lin" valueType="num">
                                      <p:cBhvr>
                                        <p:cTn id="28" dur="2000" fill="hold"/>
                                        <p:tgtEl>
                                          <p:spTgt spid="8">
                                            <p:txEl>
                                              <p:pRg st="4" end="4"/>
                                            </p:txEl>
                                          </p:spTgt>
                                        </p:tgtEl>
                                        <p:attrNameLst>
                                          <p:attrName>ppt_w</p:attrName>
                                        </p:attrNameLst>
                                      </p:cBhvr>
                                      <p:tavLst>
                                        <p:tav tm="0" fmla="#ppt_w*sin(2.5*pi*$)">
                                          <p:val>
                                            <p:fltVal val="0"/>
                                          </p:val>
                                        </p:tav>
                                        <p:tav tm="100000">
                                          <p:val>
                                            <p:fltVal val="1"/>
                                          </p:val>
                                        </p:tav>
                                      </p:tavLst>
                                    </p:anim>
                                    <p:anim calcmode="lin" valueType="num">
                                      <p:cBhvr>
                                        <p:cTn id="29" dur="2000" fill="hold"/>
                                        <p:tgtEl>
                                          <p:spTgt spid="8">
                                            <p:txEl>
                                              <p:pRg st="4" end="4"/>
                                            </p:txEl>
                                          </p:spTgt>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2000"/>
                                        <p:tgtEl>
                                          <p:spTgt spid="8">
                                            <p:txEl>
                                              <p:pRg st="5" end="5"/>
                                            </p:txEl>
                                          </p:spTgt>
                                        </p:tgtEl>
                                      </p:cBhvr>
                                    </p:animEffect>
                                    <p:anim calcmode="lin" valueType="num">
                                      <p:cBhvr>
                                        <p:cTn id="33" dur="2000" fill="hold"/>
                                        <p:tgtEl>
                                          <p:spTgt spid="8">
                                            <p:txEl>
                                              <p:pRg st="5" end="5"/>
                                            </p:txEl>
                                          </p:spTgt>
                                        </p:tgtEl>
                                        <p:attrNameLst>
                                          <p:attrName>ppt_w</p:attrName>
                                        </p:attrNameLst>
                                      </p:cBhvr>
                                      <p:tavLst>
                                        <p:tav tm="0" fmla="#ppt_w*sin(2.5*pi*$)">
                                          <p:val>
                                            <p:fltVal val="0"/>
                                          </p:val>
                                        </p:tav>
                                        <p:tav tm="100000">
                                          <p:val>
                                            <p:fltVal val="1"/>
                                          </p:val>
                                        </p:tav>
                                      </p:tavLst>
                                    </p:anim>
                                    <p:anim calcmode="lin" valueType="num">
                                      <p:cBhvr>
                                        <p:cTn id="34" dur="2000" fill="hold"/>
                                        <p:tgtEl>
                                          <p:spTgt spid="8">
                                            <p:txEl>
                                              <p:pRg st="5" end="5"/>
                                            </p:txEl>
                                          </p:spTgt>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2000"/>
                                        <p:tgtEl>
                                          <p:spTgt spid="8">
                                            <p:txEl>
                                              <p:pRg st="6" end="6"/>
                                            </p:txEl>
                                          </p:spTgt>
                                        </p:tgtEl>
                                      </p:cBhvr>
                                    </p:animEffect>
                                    <p:anim calcmode="lin" valueType="num">
                                      <p:cBhvr>
                                        <p:cTn id="38" dur="2000" fill="hold"/>
                                        <p:tgtEl>
                                          <p:spTgt spid="8">
                                            <p:txEl>
                                              <p:pRg st="6" end="6"/>
                                            </p:txEl>
                                          </p:spTgt>
                                        </p:tgtEl>
                                        <p:attrNameLst>
                                          <p:attrName>ppt_w</p:attrName>
                                        </p:attrNameLst>
                                      </p:cBhvr>
                                      <p:tavLst>
                                        <p:tav tm="0" fmla="#ppt_w*sin(2.5*pi*$)">
                                          <p:val>
                                            <p:fltVal val="0"/>
                                          </p:val>
                                        </p:tav>
                                        <p:tav tm="100000">
                                          <p:val>
                                            <p:fltVal val="1"/>
                                          </p:val>
                                        </p:tav>
                                      </p:tavLst>
                                    </p:anim>
                                    <p:anim calcmode="lin" valueType="num">
                                      <p:cBhvr>
                                        <p:cTn id="39" dur="2000" fill="hold"/>
                                        <p:tgtEl>
                                          <p:spTgt spid="8">
                                            <p:txEl>
                                              <p:pRg st="6" end="6"/>
                                            </p:txEl>
                                          </p:spTgt>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fade">
                                      <p:cBhvr>
                                        <p:cTn id="42" dur="2000"/>
                                        <p:tgtEl>
                                          <p:spTgt spid="8">
                                            <p:txEl>
                                              <p:pRg st="7" end="7"/>
                                            </p:txEl>
                                          </p:spTgt>
                                        </p:tgtEl>
                                      </p:cBhvr>
                                    </p:animEffect>
                                    <p:anim calcmode="lin" valueType="num">
                                      <p:cBhvr>
                                        <p:cTn id="43" dur="2000" fill="hold"/>
                                        <p:tgtEl>
                                          <p:spTgt spid="8">
                                            <p:txEl>
                                              <p:pRg st="7" end="7"/>
                                            </p:txEl>
                                          </p:spTgt>
                                        </p:tgtEl>
                                        <p:attrNameLst>
                                          <p:attrName>ppt_w</p:attrName>
                                        </p:attrNameLst>
                                      </p:cBhvr>
                                      <p:tavLst>
                                        <p:tav tm="0" fmla="#ppt_w*sin(2.5*pi*$)">
                                          <p:val>
                                            <p:fltVal val="0"/>
                                          </p:val>
                                        </p:tav>
                                        <p:tav tm="100000">
                                          <p:val>
                                            <p:fltVal val="1"/>
                                          </p:val>
                                        </p:tav>
                                      </p:tavLst>
                                    </p:anim>
                                    <p:anim calcmode="lin" valueType="num">
                                      <p:cBhvr>
                                        <p:cTn id="44" dur="2000" fill="hold"/>
                                        <p:tgtEl>
                                          <p:spTgt spid="8">
                                            <p:txEl>
                                              <p:pRg st="7" end="7"/>
                                            </p:txEl>
                                          </p:spTgt>
                                        </p:tgtEl>
                                        <p:attrNameLst>
                                          <p:attrName>ppt_h</p:attrName>
                                        </p:attrNameLst>
                                      </p:cBhvr>
                                      <p:tavLst>
                                        <p:tav tm="0">
                                          <p:val>
                                            <p:strVal val="#ppt_h"/>
                                          </p:val>
                                        </p:tav>
                                        <p:tav tm="100000">
                                          <p:val>
                                            <p:strVal val="#ppt_h"/>
                                          </p:val>
                                        </p:tav>
                                      </p:tavLst>
                                    </p:anim>
                                  </p:childTnLst>
                                </p:cTn>
                              </p:par>
                              <p:par>
                                <p:cTn id="45" presetID="45" presetClass="entr" presetSubtype="0" fill="hold" nodeType="with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fade">
                                      <p:cBhvr>
                                        <p:cTn id="47" dur="2000"/>
                                        <p:tgtEl>
                                          <p:spTgt spid="8">
                                            <p:txEl>
                                              <p:pRg st="8" end="8"/>
                                            </p:txEl>
                                          </p:spTgt>
                                        </p:tgtEl>
                                      </p:cBhvr>
                                    </p:animEffect>
                                    <p:anim calcmode="lin" valueType="num">
                                      <p:cBhvr>
                                        <p:cTn id="48" dur="2000" fill="hold"/>
                                        <p:tgtEl>
                                          <p:spTgt spid="8">
                                            <p:txEl>
                                              <p:pRg st="8" end="8"/>
                                            </p:txEl>
                                          </p:spTgt>
                                        </p:tgtEl>
                                        <p:attrNameLst>
                                          <p:attrName>ppt_w</p:attrName>
                                        </p:attrNameLst>
                                      </p:cBhvr>
                                      <p:tavLst>
                                        <p:tav tm="0" fmla="#ppt_w*sin(2.5*pi*$)">
                                          <p:val>
                                            <p:fltVal val="0"/>
                                          </p:val>
                                        </p:tav>
                                        <p:tav tm="100000">
                                          <p:val>
                                            <p:fltVal val="1"/>
                                          </p:val>
                                        </p:tav>
                                      </p:tavLst>
                                    </p:anim>
                                    <p:anim calcmode="lin" valueType="num">
                                      <p:cBhvr>
                                        <p:cTn id="49" dur="2000" fill="hold"/>
                                        <p:tgtEl>
                                          <p:spTgt spid="8">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iseUpShrink_16x9.potx" id="{391537C8-45ED-4889-8F13-B2B40A3BBB90}" vid="{A8B3C5DD-E22E-49AC-B951-75E62DFB39A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7F0B88C-4676-4184-B239-05AC582726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Animation slide Text rising and stretching up into place (widescreen)</Template>
  <TotalTime>0</TotalTime>
  <Words>611</Words>
  <Application>Microsoft Office PowerPoint</Application>
  <PresentationFormat>Widescreen</PresentationFormat>
  <Paragraphs>83</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World War I Breaks Out</vt:lpstr>
      <vt:lpstr>Eyewitness to History</vt:lpstr>
      <vt:lpstr>Causes of World War I</vt:lpstr>
      <vt:lpstr>Nationalism</vt:lpstr>
      <vt:lpstr>Effects of Imperialism</vt:lpstr>
      <vt:lpstr>Militarism</vt:lpstr>
      <vt:lpstr>Kaiser Wilhelm II</vt:lpstr>
      <vt:lpstr>Alliance Systems</vt:lpstr>
      <vt:lpstr>An Assassination Leads to War</vt:lpstr>
      <vt:lpstr>The Fuse is lit…</vt:lpstr>
      <vt:lpstr>Powder Keg Explodes</vt:lpstr>
      <vt:lpstr>Neutrality</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2014-11-16T12:27:08Z</dcterms:created>
  <dcterms:modified xsi:type="dcterms:W3CDTF">2014-11-16T14:00:22Z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TC040144369991</vt:lpwstr>
  </property>
</Properties>
</file>