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9ECAD56-0B7B-4210-B29B-68FB186E7E7F}" type="datetimeFigureOut">
              <a:rPr lang="en-US" smtClean="0"/>
              <a:t>2/13/2014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971B324-B579-4DA2-8B8F-0D37F1C476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CAD56-0B7B-4210-B29B-68FB186E7E7F}" type="datetimeFigureOut">
              <a:rPr lang="en-US" smtClean="0"/>
              <a:t>2/13/2014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71B324-B579-4DA2-8B8F-0D37F1C476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9ECAD56-0B7B-4210-B29B-68FB186E7E7F}" type="datetimeFigureOut">
              <a:rPr lang="en-US" smtClean="0"/>
              <a:t>2/13/2014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971B324-B579-4DA2-8B8F-0D37F1C476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CAD56-0B7B-4210-B29B-68FB186E7E7F}" type="datetimeFigureOut">
              <a:rPr lang="en-US" smtClean="0"/>
              <a:t>2/13/2014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71B324-B579-4DA2-8B8F-0D37F1C476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9ECAD56-0B7B-4210-B29B-68FB186E7E7F}" type="datetimeFigureOut">
              <a:rPr lang="en-US" smtClean="0"/>
              <a:t>2/13/2014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971B324-B579-4DA2-8B8F-0D37F1C476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ECAD56-0B7B-4210-B29B-68FB186E7E7F}" type="datetimeFigureOut">
              <a:rPr lang="en-US" smtClean="0"/>
              <a:t>2/13/2014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71B324-B579-4DA2-8B8F-0D37F1C476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ECAD56-0B7B-4210-B29B-68FB186E7E7F}" type="datetimeFigureOut">
              <a:rPr lang="en-US" smtClean="0"/>
              <a:t>2/13/2014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971B324-B579-4DA2-8B8F-0D37F1C476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ECAD56-0B7B-4210-B29B-68FB186E7E7F}" type="datetimeFigureOut">
              <a:rPr lang="en-US" smtClean="0"/>
              <a:t>2/13/2014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971B324-B579-4DA2-8B8F-0D37F1C476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9ECAD56-0B7B-4210-B29B-68FB186E7E7F}" type="datetimeFigureOut">
              <a:rPr lang="en-US" smtClean="0"/>
              <a:t>2/13/2014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971B324-B579-4DA2-8B8F-0D37F1C476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ECAD56-0B7B-4210-B29B-68FB186E7E7F}" type="datetimeFigureOut">
              <a:rPr lang="en-US" smtClean="0"/>
              <a:t>2/13/2014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71B324-B579-4DA2-8B8F-0D37F1C476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9ECAD56-0B7B-4210-B29B-68FB186E7E7F}" type="datetimeFigureOut">
              <a:rPr lang="en-US" smtClean="0"/>
              <a:t>2/13/2014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71B324-B579-4DA2-8B8F-0D37F1C4761B}"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9ECAD56-0B7B-4210-B29B-68FB186E7E7F}" type="datetimeFigureOut">
              <a:rPr lang="en-US" smtClean="0"/>
              <a:t>2/13/2014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971B324-B579-4DA2-8B8F-0D37F1C476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Bill of Rights</a:t>
            </a:r>
            <a:endParaRPr lang="en-US" dirty="0"/>
          </a:p>
        </p:txBody>
      </p:sp>
      <p:sp>
        <p:nvSpPr>
          <p:cNvPr id="3" name="Subtitle 2"/>
          <p:cNvSpPr>
            <a:spLocks noGrp="1"/>
          </p:cNvSpPr>
          <p:nvPr>
            <p:ph type="subTitle" idx="1"/>
          </p:nvPr>
        </p:nvSpPr>
        <p:spPr/>
        <p:txBody>
          <a:bodyPr/>
          <a:lstStyle/>
          <a:p>
            <a:r>
              <a:rPr lang="en-US" dirty="0" smtClean="0"/>
              <a:t>Scenarios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#5</a:t>
            </a:r>
            <a:endParaRPr lang="en-US" dirty="0"/>
          </a:p>
        </p:txBody>
      </p:sp>
      <p:sp>
        <p:nvSpPr>
          <p:cNvPr id="3" name="Content Placeholder 2"/>
          <p:cNvSpPr>
            <a:spLocks noGrp="1"/>
          </p:cNvSpPr>
          <p:nvPr>
            <p:ph idx="1"/>
          </p:nvPr>
        </p:nvSpPr>
        <p:spPr/>
        <p:txBody>
          <a:bodyPr/>
          <a:lstStyle/>
          <a:p>
            <a:r>
              <a:rPr lang="en-US" dirty="0" smtClean="0"/>
              <a:t>Mr. Reynolds, and avid hunter, opens the door of his home one day to find agents from the Bureau of Alcohol, Tobacco, and Firearms outside.  They inform him that certain provisions of a new federal law allow them to confiscate his rifles so that he may not engage in terrorist activities or plot against the U.S government.  They have no evidence that he is connected to any such activities.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Violation of the 2</a:t>
            </a:r>
            <a:r>
              <a:rPr lang="en-US" baseline="30000" dirty="0" smtClean="0"/>
              <a:t>nd</a:t>
            </a:r>
            <a:r>
              <a:rPr lang="en-US" dirty="0" smtClean="0"/>
              <a:t>, 4</a:t>
            </a:r>
            <a:r>
              <a:rPr lang="en-US" baseline="30000" dirty="0" smtClean="0"/>
              <a:t>th</a:t>
            </a:r>
            <a:r>
              <a:rPr lang="en-US" dirty="0" smtClean="0"/>
              <a:t>, and 5</a:t>
            </a:r>
            <a:r>
              <a:rPr lang="en-US" baseline="30000" dirty="0" smtClean="0"/>
              <a:t>th</a:t>
            </a:r>
            <a:r>
              <a:rPr lang="en-US" dirty="0" smtClean="0"/>
              <a:t> Amendments</a:t>
            </a:r>
            <a:endParaRPr lang="en-US" dirty="0"/>
          </a:p>
        </p:txBody>
      </p:sp>
      <p:sp>
        <p:nvSpPr>
          <p:cNvPr id="3" name="Content Placeholder 2"/>
          <p:cNvSpPr>
            <a:spLocks noGrp="1"/>
          </p:cNvSpPr>
          <p:nvPr>
            <p:ph idx="1"/>
          </p:nvPr>
        </p:nvSpPr>
        <p:spPr/>
        <p:txBody>
          <a:bodyPr/>
          <a:lstStyle/>
          <a:p>
            <a:r>
              <a:rPr lang="en-US" dirty="0" smtClean="0"/>
              <a:t>Guarantee of the right to keep and bear arms, illegal search and seizure, and violation of the guarantee of due process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#6</a:t>
            </a:r>
            <a:endParaRPr lang="en-US" dirty="0"/>
          </a:p>
        </p:txBody>
      </p:sp>
      <p:sp>
        <p:nvSpPr>
          <p:cNvPr id="3" name="Content Placeholder 2"/>
          <p:cNvSpPr>
            <a:spLocks noGrp="1"/>
          </p:cNvSpPr>
          <p:nvPr>
            <p:ph idx="1"/>
          </p:nvPr>
        </p:nvSpPr>
        <p:spPr/>
        <p:txBody>
          <a:bodyPr/>
          <a:lstStyle/>
          <a:p>
            <a:r>
              <a:rPr lang="en-US" dirty="0" smtClean="0"/>
              <a:t>Your social studies teacher asks the class to exchange papers to correct last night’s homework.  Your friend, Jamie, refuses to do so and is sent to the principal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Violation</a:t>
            </a:r>
            <a:endParaRPr lang="en-US" dirty="0"/>
          </a:p>
        </p:txBody>
      </p:sp>
      <p:sp>
        <p:nvSpPr>
          <p:cNvPr id="3" name="Content Placeholder 2"/>
          <p:cNvSpPr>
            <a:spLocks noGrp="1"/>
          </p:cNvSpPr>
          <p:nvPr>
            <p:ph idx="1"/>
          </p:nvPr>
        </p:nvSpPr>
        <p:spPr/>
        <p:txBody>
          <a:bodyPr/>
          <a:lstStyle/>
          <a:p>
            <a:r>
              <a:rPr lang="en-US" dirty="0" smtClean="0"/>
              <a:t>In Owasso Independent School District v. </a:t>
            </a:r>
            <a:r>
              <a:rPr lang="en-US" dirty="0" err="1" smtClean="0"/>
              <a:t>Falvo</a:t>
            </a:r>
            <a:r>
              <a:rPr lang="en-US" dirty="0" smtClean="0"/>
              <a:t> (2001), the Supreme Court ruled that peer grading of student papers is not a violation of personal liberty or privacy.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#7</a:t>
            </a:r>
            <a:endParaRPr lang="en-US" dirty="0"/>
          </a:p>
        </p:txBody>
      </p:sp>
      <p:sp>
        <p:nvSpPr>
          <p:cNvPr id="3" name="Content Placeholder 2"/>
          <p:cNvSpPr>
            <a:spLocks noGrp="1"/>
          </p:cNvSpPr>
          <p:nvPr>
            <p:ph idx="1"/>
          </p:nvPr>
        </p:nvSpPr>
        <p:spPr/>
        <p:txBody>
          <a:bodyPr/>
          <a:lstStyle/>
          <a:p>
            <a:r>
              <a:rPr lang="en-US" dirty="0" smtClean="0"/>
              <a:t>Jesse, a fourteen-year old student, decides to protest the war in Afghanistan.  He wears a T-shirt to school with a picture of the White House and the caption “Weapon of Massive Misinformation”.  His principal pulls Jesse aside and asks him not to wear the shirt again because it is disruptive to the learning environment.  Jesse wears it the next week and is suspended for three days.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Maybe a violation of 1</a:t>
            </a:r>
            <a:r>
              <a:rPr lang="en-US" baseline="30000" dirty="0" smtClean="0"/>
              <a:t>st</a:t>
            </a:r>
            <a:r>
              <a:rPr lang="en-US" dirty="0" smtClean="0"/>
              <a:t> Amendment ????????</a:t>
            </a:r>
            <a:endParaRPr lang="en-US" dirty="0"/>
          </a:p>
        </p:txBody>
      </p:sp>
      <p:sp>
        <p:nvSpPr>
          <p:cNvPr id="3" name="Content Placeholder 2"/>
          <p:cNvSpPr>
            <a:spLocks noGrp="1"/>
          </p:cNvSpPr>
          <p:nvPr>
            <p:ph idx="1"/>
          </p:nvPr>
        </p:nvSpPr>
        <p:spPr/>
        <p:txBody>
          <a:bodyPr/>
          <a:lstStyle/>
          <a:p>
            <a:r>
              <a:rPr lang="en-US" dirty="0" smtClean="0"/>
              <a:t>In Tinker v. Des Moines (1969), the Supreme Court ruled that student have the right to wear politically expressive clothing to school.  However, in recent years lower courts have issued a variety of opinions, some of which upheld student dress codes while other courts have greatly limited the power of the schools to regulate students’ expressive speech. (e.g. clothing)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#8</a:t>
            </a:r>
            <a:endParaRPr lang="en-US" dirty="0"/>
          </a:p>
        </p:txBody>
      </p:sp>
      <p:sp>
        <p:nvSpPr>
          <p:cNvPr id="3" name="Content Placeholder 2"/>
          <p:cNvSpPr>
            <a:spLocks noGrp="1"/>
          </p:cNvSpPr>
          <p:nvPr>
            <p:ph idx="1"/>
          </p:nvPr>
        </p:nvSpPr>
        <p:spPr/>
        <p:txBody>
          <a:bodyPr/>
          <a:lstStyle/>
          <a:p>
            <a:r>
              <a:rPr lang="en-US" dirty="0" smtClean="0"/>
              <a:t>Sixteen-year old Ryan is the captain of the football team.  Before the Friday night game, he and his teammates are required to submit to a drug test.  Ryan’s test shows traces of marijuana.  He is not allowed to participate in the game and he is suspended from school.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Violation</a:t>
            </a:r>
            <a:endParaRPr lang="en-US" dirty="0"/>
          </a:p>
        </p:txBody>
      </p:sp>
      <p:sp>
        <p:nvSpPr>
          <p:cNvPr id="3" name="Content Placeholder 2"/>
          <p:cNvSpPr>
            <a:spLocks noGrp="1"/>
          </p:cNvSpPr>
          <p:nvPr>
            <p:ph idx="1"/>
          </p:nvPr>
        </p:nvSpPr>
        <p:spPr/>
        <p:txBody>
          <a:bodyPr/>
          <a:lstStyle/>
          <a:p>
            <a:r>
              <a:rPr lang="en-US" dirty="0" smtClean="0"/>
              <a:t>Board of Education of Pottawatomie County v. Earls (2002), the Supreme Court ruled that drug tests for all students participating in any extra-curricular activities are a reasonable way to prevent and deter drug use.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9</a:t>
            </a:r>
            <a:endParaRPr lang="en-US" dirty="0"/>
          </a:p>
        </p:txBody>
      </p:sp>
      <p:sp>
        <p:nvSpPr>
          <p:cNvPr id="3" name="Content Placeholder 2"/>
          <p:cNvSpPr>
            <a:spLocks noGrp="1"/>
          </p:cNvSpPr>
          <p:nvPr>
            <p:ph idx="1"/>
          </p:nvPr>
        </p:nvSpPr>
        <p:spPr/>
        <p:txBody>
          <a:bodyPr/>
          <a:lstStyle/>
          <a:p>
            <a:r>
              <a:rPr lang="en-US" dirty="0" smtClean="0"/>
              <a:t>A known drug dealer is arrested for suspected connections to an inner city murder.  The police do not inform him of his rights and immediately begin to interrogate him.  They continue until he admits he knows the victim of the crime and was in the neighborhood where the murder took place.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Violation of the 5</a:t>
            </a:r>
            <a:r>
              <a:rPr lang="en-US" baseline="30000" dirty="0" smtClean="0"/>
              <a:t>th</a:t>
            </a:r>
            <a:r>
              <a:rPr lang="en-US" dirty="0" smtClean="0"/>
              <a:t> &amp; 6</a:t>
            </a:r>
            <a:r>
              <a:rPr lang="en-US" baseline="30000" dirty="0" smtClean="0"/>
              <a:t>th</a:t>
            </a:r>
            <a:r>
              <a:rPr lang="en-US" dirty="0" smtClean="0"/>
              <a:t> Amendments</a:t>
            </a:r>
            <a:endParaRPr lang="en-US" dirty="0"/>
          </a:p>
        </p:txBody>
      </p:sp>
      <p:sp>
        <p:nvSpPr>
          <p:cNvPr id="3" name="Content Placeholder 2"/>
          <p:cNvSpPr>
            <a:spLocks noGrp="1"/>
          </p:cNvSpPr>
          <p:nvPr>
            <p:ph idx="1"/>
          </p:nvPr>
        </p:nvSpPr>
        <p:spPr/>
        <p:txBody>
          <a:bodyPr/>
          <a:lstStyle/>
          <a:p>
            <a:r>
              <a:rPr lang="en-US" dirty="0" smtClean="0"/>
              <a:t>Guarantee of the Right to freedom from self-incrimination and the right to counsel (a lawyer)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 1</a:t>
            </a:r>
            <a:endParaRPr lang="en-US" dirty="0"/>
          </a:p>
        </p:txBody>
      </p:sp>
      <p:sp>
        <p:nvSpPr>
          <p:cNvPr id="3" name="Content Placeholder 2"/>
          <p:cNvSpPr>
            <a:spLocks noGrp="1"/>
          </p:cNvSpPr>
          <p:nvPr>
            <p:ph idx="1"/>
          </p:nvPr>
        </p:nvSpPr>
        <p:spPr/>
        <p:txBody>
          <a:bodyPr/>
          <a:lstStyle/>
          <a:p>
            <a:r>
              <a:rPr lang="en-US" dirty="0" smtClean="0"/>
              <a:t>Mrs. </a:t>
            </a:r>
            <a:r>
              <a:rPr lang="en-US" dirty="0" err="1" smtClean="0"/>
              <a:t>McGilacutty</a:t>
            </a:r>
            <a:r>
              <a:rPr lang="en-US" dirty="0" smtClean="0"/>
              <a:t> is found not guilty of killing one of her students.  Later she is in the teacher’s lounge and admits she had committed the crime.  The District Attorney then charges her again for the crime and with this new evidence a jury convicts her of the crime of murder in the first degree.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 10</a:t>
            </a:r>
            <a:endParaRPr lang="en-US" dirty="0"/>
          </a:p>
        </p:txBody>
      </p:sp>
      <p:sp>
        <p:nvSpPr>
          <p:cNvPr id="3" name="Content Placeholder 2"/>
          <p:cNvSpPr>
            <a:spLocks noGrp="1"/>
          </p:cNvSpPr>
          <p:nvPr>
            <p:ph idx="1"/>
          </p:nvPr>
        </p:nvSpPr>
        <p:spPr/>
        <p:txBody>
          <a:bodyPr/>
          <a:lstStyle/>
          <a:p>
            <a:r>
              <a:rPr lang="en-US" dirty="0" smtClean="0"/>
              <a:t>Your parents are very religious people, but you are not.  Today, your parents are going to a service at their place of worship and they expect you to come along.  You refuse.  They make you come anyway and they ground you for the following month.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Violation</a:t>
            </a:r>
            <a:endParaRPr lang="en-US" dirty="0"/>
          </a:p>
        </p:txBody>
      </p:sp>
      <p:sp>
        <p:nvSpPr>
          <p:cNvPr id="3" name="Content Placeholder 2"/>
          <p:cNvSpPr>
            <a:spLocks noGrp="1"/>
          </p:cNvSpPr>
          <p:nvPr>
            <p:ph idx="1"/>
          </p:nvPr>
        </p:nvSpPr>
        <p:spPr/>
        <p:txBody>
          <a:bodyPr/>
          <a:lstStyle/>
          <a:p>
            <a:r>
              <a:rPr lang="en-US" dirty="0" smtClean="0"/>
              <a:t>The Bill of Rights protects individual liberties such as the freedom of religion from encroachment by the federal or the state governments, but does not limit the actions of individuals. (e.g. parents)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Bill of Rights Scenario #	11</a:t>
            </a:r>
            <a:endParaRPr lang="en-US" dirty="0"/>
          </a:p>
        </p:txBody>
      </p:sp>
      <p:sp>
        <p:nvSpPr>
          <p:cNvPr id="3" name="Content Placeholder 2"/>
          <p:cNvSpPr>
            <a:spLocks noGrp="1"/>
          </p:cNvSpPr>
          <p:nvPr>
            <p:ph idx="1"/>
          </p:nvPr>
        </p:nvSpPr>
        <p:spPr/>
        <p:txBody>
          <a:bodyPr/>
          <a:lstStyle/>
          <a:p>
            <a:r>
              <a:rPr lang="en-US" dirty="0" smtClean="0"/>
              <a:t>Because of the budget deficit, the United States government is looking for ways to cut costs.  They have announced a plan during peacetime to house unmarried soldiers in the homes of American citizens who do not have children.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Violation of the 3</a:t>
            </a:r>
            <a:r>
              <a:rPr lang="en-US" baseline="30000" dirty="0" smtClean="0"/>
              <a:t>rd</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Guarantee of the right not to quarter (house) soldiers in peacetime in private homes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 12</a:t>
            </a:r>
            <a:endParaRPr lang="en-US" dirty="0"/>
          </a:p>
        </p:txBody>
      </p:sp>
      <p:sp>
        <p:nvSpPr>
          <p:cNvPr id="3" name="Content Placeholder 2"/>
          <p:cNvSpPr>
            <a:spLocks noGrp="1"/>
          </p:cNvSpPr>
          <p:nvPr>
            <p:ph idx="1"/>
          </p:nvPr>
        </p:nvSpPr>
        <p:spPr/>
        <p:txBody>
          <a:bodyPr/>
          <a:lstStyle/>
          <a:p>
            <a:r>
              <a:rPr lang="en-US" dirty="0" smtClean="0"/>
              <a:t>Because members of Congress are unhappy with students’ standardized test scores in many states, they pass a federal law that abolishes local school boards and requires a standardized national curriculum.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Violation of 10</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Reservation of power to the people and the states.  Under principles of federalism, if the Constitution does not grant the power to the federal government (as in this case, for regulating education), it is a power reserved for the states and the people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13</a:t>
            </a:r>
            <a:endParaRPr lang="en-US" dirty="0"/>
          </a:p>
        </p:txBody>
      </p:sp>
      <p:sp>
        <p:nvSpPr>
          <p:cNvPr id="3" name="Content Placeholder 2"/>
          <p:cNvSpPr>
            <a:spLocks noGrp="1"/>
          </p:cNvSpPr>
          <p:nvPr>
            <p:ph idx="1"/>
          </p:nvPr>
        </p:nvSpPr>
        <p:spPr/>
        <p:txBody>
          <a:bodyPr/>
          <a:lstStyle/>
          <a:p>
            <a:r>
              <a:rPr lang="en-US" dirty="0" smtClean="0"/>
              <a:t>You are in the security line at the airport.  The transportation safety agent requires you to take off your coat, take off your shoes, and empty your pockets.  The agent also completes a pat-down search.</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Violation</a:t>
            </a:r>
            <a:endParaRPr lang="en-US" dirty="0"/>
          </a:p>
        </p:txBody>
      </p:sp>
      <p:sp>
        <p:nvSpPr>
          <p:cNvPr id="3" name="Content Placeholder 2"/>
          <p:cNvSpPr>
            <a:spLocks noGrp="1"/>
          </p:cNvSpPr>
          <p:nvPr>
            <p:ph idx="1"/>
          </p:nvPr>
        </p:nvSpPr>
        <p:spPr/>
        <p:txBody>
          <a:bodyPr/>
          <a:lstStyle/>
          <a:p>
            <a:r>
              <a:rPr lang="en-US" dirty="0" smtClean="0"/>
              <a:t>The Fourth Amendment protects you against unreasonable search and seizure, but airport security procedures are reasonable deterrents to airplane hijackings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 1</a:t>
            </a:r>
            <a:endParaRPr lang="en-US" dirty="0"/>
          </a:p>
        </p:txBody>
      </p:sp>
      <p:sp>
        <p:nvSpPr>
          <p:cNvPr id="3" name="Content Placeholder 2"/>
          <p:cNvSpPr>
            <a:spLocks noGrp="1"/>
          </p:cNvSpPr>
          <p:nvPr>
            <p:ph idx="1"/>
          </p:nvPr>
        </p:nvSpPr>
        <p:spPr/>
        <p:txBody>
          <a:bodyPr/>
          <a:lstStyle/>
          <a:p>
            <a:r>
              <a:rPr lang="en-US" dirty="0" smtClean="0"/>
              <a:t>Violation of the 5</a:t>
            </a:r>
            <a:r>
              <a:rPr lang="en-US" baseline="30000" dirty="0" smtClean="0"/>
              <a:t>th</a:t>
            </a:r>
            <a:r>
              <a:rPr lang="en-US" dirty="0" smtClean="0"/>
              <a:t> Amendment</a:t>
            </a:r>
          </a:p>
          <a:p>
            <a:endParaRPr lang="en-US" dirty="0" smtClean="0"/>
          </a:p>
          <a:p>
            <a:pPr>
              <a:buNone/>
            </a:pPr>
            <a:r>
              <a:rPr lang="en-US" dirty="0" smtClean="0"/>
              <a:t>The 5</a:t>
            </a:r>
            <a:r>
              <a:rPr lang="en-US" baseline="30000" dirty="0" smtClean="0"/>
              <a:t>th</a:t>
            </a:r>
            <a:r>
              <a:rPr lang="en-US" dirty="0" smtClean="0"/>
              <a:t> Amendment states that no person shall be subject to the same offence to be twice put in jeopardy of life or limb.  Since Mrs. </a:t>
            </a:r>
            <a:r>
              <a:rPr lang="en-US" dirty="0" err="1" smtClean="0"/>
              <a:t>McGillacudy</a:t>
            </a:r>
            <a:r>
              <a:rPr lang="en-US" dirty="0" smtClean="0"/>
              <a:t> was once found not guilty of this crime she cannot be charged with the same crime a second time even though she admits to committing the crime.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#2</a:t>
            </a:r>
            <a:endParaRPr lang="en-US" dirty="0"/>
          </a:p>
        </p:txBody>
      </p:sp>
      <p:sp>
        <p:nvSpPr>
          <p:cNvPr id="3" name="Content Placeholder 2"/>
          <p:cNvSpPr>
            <a:spLocks noGrp="1"/>
          </p:cNvSpPr>
          <p:nvPr>
            <p:ph idx="1"/>
          </p:nvPr>
        </p:nvSpPr>
        <p:spPr/>
        <p:txBody>
          <a:bodyPr/>
          <a:lstStyle/>
          <a:p>
            <a:r>
              <a:rPr lang="en-US" dirty="0" smtClean="0"/>
              <a:t>Sara, an 18 year old college student, is arrested for stealing a classmate’s term paper and selling it on the Internet.  When she appears before the judge, she asks for a lawyer to help defend her.  The judge tells her if she is smart enough to be in college, she is smart enough to defend herself.  Besides, she is not being charged with a felony, so the stakes are not very high.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#2</a:t>
            </a:r>
            <a:endParaRPr lang="en-US" dirty="0"/>
          </a:p>
        </p:txBody>
      </p:sp>
      <p:sp>
        <p:nvSpPr>
          <p:cNvPr id="3" name="Content Placeholder 2"/>
          <p:cNvSpPr>
            <a:spLocks noGrp="1"/>
          </p:cNvSpPr>
          <p:nvPr>
            <p:ph idx="1"/>
          </p:nvPr>
        </p:nvSpPr>
        <p:spPr/>
        <p:txBody>
          <a:bodyPr/>
          <a:lstStyle/>
          <a:p>
            <a:r>
              <a:rPr lang="en-US" dirty="0" smtClean="0">
                <a:solidFill>
                  <a:srgbClr val="FF0000"/>
                </a:solidFill>
              </a:rPr>
              <a:t>Violation of the 6</a:t>
            </a:r>
            <a:r>
              <a:rPr lang="en-US" baseline="30000" dirty="0" smtClean="0">
                <a:solidFill>
                  <a:srgbClr val="FF0000"/>
                </a:solidFill>
              </a:rPr>
              <a:t>th</a:t>
            </a:r>
            <a:r>
              <a:rPr lang="en-US" dirty="0" smtClean="0">
                <a:solidFill>
                  <a:srgbClr val="FF0000"/>
                </a:solidFill>
              </a:rPr>
              <a:t> Amendment</a:t>
            </a:r>
          </a:p>
          <a:p>
            <a:r>
              <a:rPr lang="en-US" dirty="0" smtClean="0"/>
              <a:t>Guaranteed of the Right to Counsel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#3</a:t>
            </a:r>
            <a:endParaRPr lang="en-US" dirty="0"/>
          </a:p>
        </p:txBody>
      </p:sp>
      <p:sp>
        <p:nvSpPr>
          <p:cNvPr id="3" name="Content Placeholder 2"/>
          <p:cNvSpPr>
            <a:spLocks noGrp="1"/>
          </p:cNvSpPr>
          <p:nvPr>
            <p:ph idx="1"/>
          </p:nvPr>
        </p:nvSpPr>
        <p:spPr/>
        <p:txBody>
          <a:bodyPr/>
          <a:lstStyle/>
          <a:p>
            <a:r>
              <a:rPr lang="en-US" dirty="0" smtClean="0"/>
              <a:t>A neighbor is suing the Joneses because a tree in the Joneses’ yard fell on their roof during a hurricane.  The neighbors want the Jones family to pay $850 to have their roof repaired.  Mr. Jones requests that a jury be present to hear this case.  The judge says it is not necessary since the amount of the repairs is so small.  The Jones family lives in Washington, D.C.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Violation of the 7</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Guarantee of the right to a jury trial in civil cases in federal court (and the District of Columbia is under the jurisdiction of a federal court)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Scenario # 4</a:t>
            </a:r>
            <a:endParaRPr lang="en-US" dirty="0"/>
          </a:p>
        </p:txBody>
      </p:sp>
      <p:sp>
        <p:nvSpPr>
          <p:cNvPr id="3" name="Content Placeholder 2"/>
          <p:cNvSpPr>
            <a:spLocks noGrp="1"/>
          </p:cNvSpPr>
          <p:nvPr>
            <p:ph idx="1"/>
          </p:nvPr>
        </p:nvSpPr>
        <p:spPr/>
        <p:txBody>
          <a:bodyPr/>
          <a:lstStyle/>
          <a:p>
            <a:r>
              <a:rPr lang="en-US" dirty="0" smtClean="0"/>
              <a:t>Carolyn is arrested for shoplifting a candy bar from a neighboring convenience store.  At trial, she is found guilty.  The judge decides that the appropriate punishment is to cut off Carolyn’s hands so that she will not be able to shoplift again.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Violation of the 8</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Guarantee of protection from cruel and unusual punishment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TotalTime>
  <Words>1268</Words>
  <Application>Microsoft Office PowerPoint</Application>
  <PresentationFormat>On-screen Show (4:3)</PresentationFormat>
  <Paragraphs>57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Trebuchet MS</vt:lpstr>
      <vt:lpstr>Wingdings</vt:lpstr>
      <vt:lpstr>Wingdings 2</vt:lpstr>
      <vt:lpstr>Opulent</vt:lpstr>
      <vt:lpstr>The Bill of Rights</vt:lpstr>
      <vt:lpstr>Bill of Rights Scenario # 1</vt:lpstr>
      <vt:lpstr>Bill of Rights Scenario # 1</vt:lpstr>
      <vt:lpstr>Bill of Rights Scenario #2</vt:lpstr>
      <vt:lpstr>Bill of Rights Scenario #2</vt:lpstr>
      <vt:lpstr>Bill of Rights Scenario #3</vt:lpstr>
      <vt:lpstr>Violation of the 7th Amendment</vt:lpstr>
      <vt:lpstr>Bill of Rights Scenario # 4</vt:lpstr>
      <vt:lpstr>Violation of the 8th Amendment</vt:lpstr>
      <vt:lpstr>Bill of Rights Scenario #5</vt:lpstr>
      <vt:lpstr>Violation of the 2nd, 4th, and 5th Amendments</vt:lpstr>
      <vt:lpstr>Bill of Rights Scenario #6</vt:lpstr>
      <vt:lpstr>No Violation</vt:lpstr>
      <vt:lpstr>Bill of Rights Scenario #7</vt:lpstr>
      <vt:lpstr>Maybe a violation of 1st Amendment ????????</vt:lpstr>
      <vt:lpstr>Bill of Rights Scenario #8</vt:lpstr>
      <vt:lpstr>No Violation</vt:lpstr>
      <vt:lpstr>Bill of Rights Scenario 9</vt:lpstr>
      <vt:lpstr>Violation of the 5th &amp; 6th Amendments</vt:lpstr>
      <vt:lpstr>Bill of Rights Scenario # 10</vt:lpstr>
      <vt:lpstr>No Violation</vt:lpstr>
      <vt:lpstr>Bill of Rights Scenario # 11</vt:lpstr>
      <vt:lpstr>Violation of the 3rd Amendment</vt:lpstr>
      <vt:lpstr>Bill of Rights Scenario # 12</vt:lpstr>
      <vt:lpstr>Violation of 10th amendment</vt:lpstr>
      <vt:lpstr>Scenario 13</vt:lpstr>
      <vt:lpstr>NO Violation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Bill of Rights</dc:title>
  <dc:creator>Bob Koch</dc:creator>
  <cp:lastModifiedBy>cf_koch</cp:lastModifiedBy>
  <cp:revision>1</cp:revision>
  <dcterms:created xsi:type="dcterms:W3CDTF">2014-01-30T01:03:18Z</dcterms:created>
  <dcterms:modified xsi:type="dcterms:W3CDTF">2014-02-13T20:44:19Z</dcterms:modified>
</cp:coreProperties>
</file>